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 id="2147483714" r:id="rId2"/>
    <p:sldMasterId id="2147483755" r:id="rId3"/>
    <p:sldMasterId id="2147483767" r:id="rId4"/>
    <p:sldMasterId id="2147483779" r:id="rId5"/>
    <p:sldMasterId id="2147483828" r:id="rId6"/>
    <p:sldMasterId id="2147483852" r:id="rId7"/>
    <p:sldMasterId id="2147483864" r:id="rId8"/>
    <p:sldMasterId id="2147483888" r:id="rId9"/>
    <p:sldMasterId id="2147483900" r:id="rId10"/>
    <p:sldMasterId id="2147483912" r:id="rId11"/>
  </p:sldMasterIdLst>
  <p:notesMasterIdLst>
    <p:notesMasterId r:id="rId68"/>
  </p:notesMasterIdLst>
  <p:handoutMasterIdLst>
    <p:handoutMasterId r:id="rId69"/>
  </p:handoutMasterIdLst>
  <p:sldIdLst>
    <p:sldId id="632" r:id="rId12"/>
    <p:sldId id="633" r:id="rId13"/>
    <p:sldId id="634" r:id="rId14"/>
    <p:sldId id="635" r:id="rId15"/>
    <p:sldId id="637" r:id="rId16"/>
    <p:sldId id="622" r:id="rId17"/>
    <p:sldId id="623" r:id="rId18"/>
    <p:sldId id="624" r:id="rId19"/>
    <p:sldId id="625" r:id="rId20"/>
    <p:sldId id="626" r:id="rId21"/>
    <p:sldId id="627" r:id="rId22"/>
    <p:sldId id="628" r:id="rId23"/>
    <p:sldId id="629" r:id="rId24"/>
    <p:sldId id="630" r:id="rId25"/>
    <p:sldId id="631" r:id="rId26"/>
    <p:sldId id="618" r:id="rId27"/>
    <p:sldId id="619" r:id="rId28"/>
    <p:sldId id="620" r:id="rId29"/>
    <p:sldId id="639" r:id="rId30"/>
    <p:sldId id="641" r:id="rId31"/>
    <p:sldId id="642" r:id="rId32"/>
    <p:sldId id="643" r:id="rId33"/>
    <p:sldId id="644" r:id="rId34"/>
    <p:sldId id="611" r:id="rId35"/>
    <p:sldId id="612" r:id="rId36"/>
    <p:sldId id="613" r:id="rId37"/>
    <p:sldId id="614" r:id="rId38"/>
    <p:sldId id="645" r:id="rId39"/>
    <p:sldId id="646" r:id="rId40"/>
    <p:sldId id="648" r:id="rId41"/>
    <p:sldId id="649" r:id="rId42"/>
    <p:sldId id="650" r:id="rId43"/>
    <p:sldId id="651" r:id="rId44"/>
    <p:sldId id="652" r:id="rId45"/>
    <p:sldId id="653" r:id="rId46"/>
    <p:sldId id="654" r:id="rId47"/>
    <p:sldId id="655" r:id="rId48"/>
    <p:sldId id="656" r:id="rId49"/>
    <p:sldId id="657" r:id="rId50"/>
    <p:sldId id="658" r:id="rId51"/>
    <p:sldId id="659" r:id="rId52"/>
    <p:sldId id="660" r:id="rId53"/>
    <p:sldId id="661" r:id="rId54"/>
    <p:sldId id="662" r:id="rId55"/>
    <p:sldId id="617" r:id="rId56"/>
    <p:sldId id="663" r:id="rId57"/>
    <p:sldId id="615" r:id="rId58"/>
    <p:sldId id="672" r:id="rId59"/>
    <p:sldId id="667" r:id="rId60"/>
    <p:sldId id="668" r:id="rId61"/>
    <p:sldId id="669" r:id="rId62"/>
    <p:sldId id="670" r:id="rId63"/>
    <p:sldId id="664" r:id="rId64"/>
    <p:sldId id="665" r:id="rId65"/>
    <p:sldId id="666" r:id="rId66"/>
    <p:sldId id="671" r:id="rId6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uskin, Maureen - OSHA" initials="RM-O" lastIdx="6" clrIdx="0"/>
  <p:cmAuthor id="1" name="Landkrohn, Kathy A. - OSHA" initials="KAL-O" lastIdx="3" clrIdx="1"/>
  <p:cmAuthor id="2" name="Baird, Edmund  - SOL" initials="BE-S" lastIdx="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CC00"/>
    <a:srgbClr val="000099"/>
    <a:srgbClr val="E2E2E2"/>
    <a:srgbClr val="EAEAEA"/>
    <a:srgbClr val="DDDDDD"/>
    <a:srgbClr val="D9EAE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68" autoAdjust="0"/>
    <p:restoredTop sz="74400" autoAdjust="0"/>
  </p:normalViewPr>
  <p:slideViewPr>
    <p:cSldViewPr>
      <p:cViewPr varScale="1">
        <p:scale>
          <a:sx n="85" d="100"/>
          <a:sy n="85" d="100"/>
        </p:scale>
        <p:origin x="2478" y="78"/>
      </p:cViewPr>
      <p:guideLst>
        <p:guide orient="horz" pos="2160"/>
        <p:guide pos="2880"/>
      </p:guideLst>
    </p:cSldViewPr>
  </p:slideViewPr>
  <p:outlineViewPr>
    <p:cViewPr>
      <p:scale>
        <a:sx n="33" d="100"/>
        <a:sy n="33" d="100"/>
      </p:scale>
      <p:origin x="0" y="1411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1908" y="-90"/>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 Type="http://schemas.openxmlformats.org/officeDocument/2006/relationships/slideMaster" Target="slideMasters/slideMaster7.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1" y="0"/>
            <a:ext cx="3170582" cy="480388"/>
          </a:xfrm>
          <a:prstGeom prst="rect">
            <a:avLst/>
          </a:prstGeom>
          <a:noFill/>
          <a:ln w="9525">
            <a:noFill/>
            <a:miter lim="800000"/>
            <a:headEnd/>
            <a:tailEnd/>
          </a:ln>
          <a:effectLst/>
        </p:spPr>
        <p:txBody>
          <a:bodyPr vert="horz" wrap="square" lIns="96501" tIns="48250" rIns="96501" bIns="48250" numCol="1" anchor="t" anchorCtr="0" compatLnSpc="1">
            <a:prstTxWarp prst="textNoShape">
              <a:avLst/>
            </a:prstTxWarp>
          </a:bodyPr>
          <a:lstStyle>
            <a:lvl1pPr defTabSz="964397">
              <a:defRPr sz="1300">
                <a:latin typeface="Arial" charset="0"/>
                <a:ea typeface="+mn-ea"/>
              </a:defRPr>
            </a:lvl1pPr>
          </a:lstStyle>
          <a:p>
            <a:pPr>
              <a:defRPr/>
            </a:pPr>
            <a:endParaRPr lang="en-US" dirty="0"/>
          </a:p>
        </p:txBody>
      </p:sp>
      <p:sp>
        <p:nvSpPr>
          <p:cNvPr id="10243" name="Rectangle 3"/>
          <p:cNvSpPr>
            <a:spLocks noGrp="1" noChangeArrowheads="1"/>
          </p:cNvSpPr>
          <p:nvPr>
            <p:ph type="dt" sz="quarter" idx="1"/>
          </p:nvPr>
        </p:nvSpPr>
        <p:spPr bwMode="auto">
          <a:xfrm>
            <a:off x="4142962" y="0"/>
            <a:ext cx="3170582" cy="480388"/>
          </a:xfrm>
          <a:prstGeom prst="rect">
            <a:avLst/>
          </a:prstGeom>
          <a:noFill/>
          <a:ln w="9525">
            <a:noFill/>
            <a:miter lim="800000"/>
            <a:headEnd/>
            <a:tailEnd/>
          </a:ln>
          <a:effectLst/>
        </p:spPr>
        <p:txBody>
          <a:bodyPr vert="horz" wrap="square" lIns="96501" tIns="48250" rIns="96501" bIns="48250" numCol="1" anchor="t" anchorCtr="0" compatLnSpc="1">
            <a:prstTxWarp prst="textNoShape">
              <a:avLst/>
            </a:prstTxWarp>
          </a:bodyPr>
          <a:lstStyle>
            <a:lvl1pPr algn="r" defTabSz="964397">
              <a:defRPr sz="1300">
                <a:latin typeface="Arial" charset="0"/>
                <a:ea typeface="+mn-ea"/>
              </a:defRPr>
            </a:lvl1pPr>
          </a:lstStyle>
          <a:p>
            <a:pPr>
              <a:defRPr/>
            </a:pPr>
            <a:endParaRPr lang="en-US" dirty="0"/>
          </a:p>
        </p:txBody>
      </p:sp>
      <p:sp>
        <p:nvSpPr>
          <p:cNvPr id="10244" name="Rectangle 4"/>
          <p:cNvSpPr>
            <a:spLocks noGrp="1" noChangeArrowheads="1"/>
          </p:cNvSpPr>
          <p:nvPr>
            <p:ph type="ftr" sz="quarter" idx="2"/>
          </p:nvPr>
        </p:nvSpPr>
        <p:spPr bwMode="auto">
          <a:xfrm>
            <a:off x="1" y="9119173"/>
            <a:ext cx="3170582" cy="480388"/>
          </a:xfrm>
          <a:prstGeom prst="rect">
            <a:avLst/>
          </a:prstGeom>
          <a:noFill/>
          <a:ln w="9525">
            <a:noFill/>
            <a:miter lim="800000"/>
            <a:headEnd/>
            <a:tailEnd/>
          </a:ln>
          <a:effectLst/>
        </p:spPr>
        <p:txBody>
          <a:bodyPr vert="horz" wrap="square" lIns="96501" tIns="48250" rIns="96501" bIns="48250" numCol="1" anchor="b" anchorCtr="0" compatLnSpc="1">
            <a:prstTxWarp prst="textNoShape">
              <a:avLst/>
            </a:prstTxWarp>
          </a:bodyPr>
          <a:lstStyle>
            <a:lvl1pPr defTabSz="964397">
              <a:defRPr sz="1300">
                <a:latin typeface="Arial" charset="0"/>
                <a:ea typeface="+mn-ea"/>
              </a:defRPr>
            </a:lvl1pPr>
          </a:lstStyle>
          <a:p>
            <a:pPr>
              <a:defRPr/>
            </a:pPr>
            <a:endParaRPr lang="en-US" dirty="0"/>
          </a:p>
        </p:txBody>
      </p:sp>
      <p:sp>
        <p:nvSpPr>
          <p:cNvPr id="10245" name="Rectangle 5"/>
          <p:cNvSpPr>
            <a:spLocks noGrp="1" noChangeArrowheads="1"/>
          </p:cNvSpPr>
          <p:nvPr>
            <p:ph type="sldNum" sz="quarter" idx="3"/>
          </p:nvPr>
        </p:nvSpPr>
        <p:spPr bwMode="auto">
          <a:xfrm>
            <a:off x="4142962" y="9119173"/>
            <a:ext cx="3170582" cy="480388"/>
          </a:xfrm>
          <a:prstGeom prst="rect">
            <a:avLst/>
          </a:prstGeom>
          <a:noFill/>
          <a:ln w="9525">
            <a:noFill/>
            <a:miter lim="800000"/>
            <a:headEnd/>
            <a:tailEnd/>
          </a:ln>
          <a:effectLst/>
        </p:spPr>
        <p:txBody>
          <a:bodyPr vert="horz" wrap="square" lIns="96501" tIns="48250" rIns="96501" bIns="48250" numCol="1" anchor="b" anchorCtr="0" compatLnSpc="1">
            <a:prstTxWarp prst="textNoShape">
              <a:avLst/>
            </a:prstTxWarp>
          </a:bodyPr>
          <a:lstStyle>
            <a:lvl1pPr algn="r" defTabSz="964397">
              <a:defRPr sz="1300"/>
            </a:lvl1pPr>
          </a:lstStyle>
          <a:p>
            <a:fld id="{D4818F02-4CC0-D444-9016-E37A56C16DB3}" type="slidenum">
              <a:rPr lang="en-US"/>
              <a:pPr/>
              <a:t>‹#›</a:t>
            </a:fld>
            <a:endParaRPr lang="en-US" dirty="0"/>
          </a:p>
        </p:txBody>
      </p:sp>
    </p:spTree>
    <p:extLst>
      <p:ext uri="{BB962C8B-B14F-4D97-AF65-F5344CB8AC3E}">
        <p14:creationId xmlns:p14="http://schemas.microsoft.com/office/powerpoint/2010/main" val="3332410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1" y="0"/>
            <a:ext cx="3170582" cy="480388"/>
          </a:xfrm>
          <a:prstGeom prst="rect">
            <a:avLst/>
          </a:prstGeom>
          <a:noFill/>
          <a:ln w="9525">
            <a:noFill/>
            <a:miter lim="800000"/>
            <a:headEnd/>
            <a:tailEnd/>
          </a:ln>
          <a:effectLst/>
        </p:spPr>
        <p:txBody>
          <a:bodyPr vert="horz" wrap="square" lIns="96501" tIns="48250" rIns="96501" bIns="48250" numCol="1" anchor="t" anchorCtr="0" compatLnSpc="1">
            <a:prstTxWarp prst="textNoShape">
              <a:avLst/>
            </a:prstTxWarp>
          </a:bodyPr>
          <a:lstStyle>
            <a:lvl1pPr defTabSz="964397">
              <a:defRPr sz="1300">
                <a:latin typeface="Arial" charset="0"/>
                <a:ea typeface="+mn-ea"/>
              </a:defRPr>
            </a:lvl1pPr>
          </a:lstStyle>
          <a:p>
            <a:pPr>
              <a:defRPr/>
            </a:pPr>
            <a:endParaRPr lang="en-US" dirty="0"/>
          </a:p>
        </p:txBody>
      </p:sp>
      <p:sp>
        <p:nvSpPr>
          <p:cNvPr id="19459" name="Rectangle 3"/>
          <p:cNvSpPr>
            <a:spLocks noGrp="1" noChangeArrowheads="1"/>
          </p:cNvSpPr>
          <p:nvPr>
            <p:ph type="dt" idx="1"/>
          </p:nvPr>
        </p:nvSpPr>
        <p:spPr bwMode="auto">
          <a:xfrm>
            <a:off x="4142962" y="0"/>
            <a:ext cx="3170582" cy="480388"/>
          </a:xfrm>
          <a:prstGeom prst="rect">
            <a:avLst/>
          </a:prstGeom>
          <a:noFill/>
          <a:ln w="9525">
            <a:noFill/>
            <a:miter lim="800000"/>
            <a:headEnd/>
            <a:tailEnd/>
          </a:ln>
          <a:effectLst/>
        </p:spPr>
        <p:txBody>
          <a:bodyPr vert="horz" wrap="square" lIns="96501" tIns="48250" rIns="96501" bIns="48250" numCol="1" anchor="t" anchorCtr="0" compatLnSpc="1">
            <a:prstTxWarp prst="textNoShape">
              <a:avLst/>
            </a:prstTxWarp>
          </a:bodyPr>
          <a:lstStyle>
            <a:lvl1pPr algn="r" defTabSz="964397">
              <a:defRPr sz="1300">
                <a:latin typeface="Arial" charset="0"/>
                <a:ea typeface="+mn-ea"/>
              </a:defRPr>
            </a:lvl1pPr>
          </a:lstStyle>
          <a:p>
            <a:pPr>
              <a:defRPr/>
            </a:pPr>
            <a:endParaRPr lang="en-US" dirty="0"/>
          </a:p>
        </p:txBody>
      </p:sp>
      <p:sp>
        <p:nvSpPr>
          <p:cNvPr id="3891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461" name="Rectangle 5"/>
          <p:cNvSpPr>
            <a:spLocks noGrp="1" noChangeArrowheads="1"/>
          </p:cNvSpPr>
          <p:nvPr>
            <p:ph type="body" sz="quarter" idx="3"/>
          </p:nvPr>
        </p:nvSpPr>
        <p:spPr bwMode="auto">
          <a:xfrm>
            <a:off x="732183" y="4559587"/>
            <a:ext cx="5850835" cy="4321852"/>
          </a:xfrm>
          <a:prstGeom prst="rect">
            <a:avLst/>
          </a:prstGeom>
          <a:noFill/>
          <a:ln w="9525">
            <a:noFill/>
            <a:miter lim="800000"/>
            <a:headEnd/>
            <a:tailEnd/>
          </a:ln>
          <a:effectLst/>
        </p:spPr>
        <p:txBody>
          <a:bodyPr vert="horz" wrap="square" lIns="96501" tIns="48250" rIns="96501" bIns="482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1" y="9119173"/>
            <a:ext cx="3170582" cy="480388"/>
          </a:xfrm>
          <a:prstGeom prst="rect">
            <a:avLst/>
          </a:prstGeom>
          <a:noFill/>
          <a:ln w="9525">
            <a:noFill/>
            <a:miter lim="800000"/>
            <a:headEnd/>
            <a:tailEnd/>
          </a:ln>
          <a:effectLst/>
        </p:spPr>
        <p:txBody>
          <a:bodyPr vert="horz" wrap="square" lIns="96501" tIns="48250" rIns="96501" bIns="48250" numCol="1" anchor="b" anchorCtr="0" compatLnSpc="1">
            <a:prstTxWarp prst="textNoShape">
              <a:avLst/>
            </a:prstTxWarp>
          </a:bodyPr>
          <a:lstStyle>
            <a:lvl1pPr defTabSz="964397">
              <a:defRPr sz="1300">
                <a:latin typeface="Arial" charset="0"/>
                <a:ea typeface="+mn-ea"/>
              </a:defRPr>
            </a:lvl1pPr>
          </a:lstStyle>
          <a:p>
            <a:pPr>
              <a:defRPr/>
            </a:pPr>
            <a:endParaRPr lang="en-US" dirty="0"/>
          </a:p>
        </p:txBody>
      </p:sp>
      <p:sp>
        <p:nvSpPr>
          <p:cNvPr id="19463" name="Rectangle 7"/>
          <p:cNvSpPr>
            <a:spLocks noGrp="1" noChangeArrowheads="1"/>
          </p:cNvSpPr>
          <p:nvPr>
            <p:ph type="sldNum" sz="quarter" idx="5"/>
          </p:nvPr>
        </p:nvSpPr>
        <p:spPr bwMode="auto">
          <a:xfrm>
            <a:off x="4142962" y="9119173"/>
            <a:ext cx="3170582" cy="480388"/>
          </a:xfrm>
          <a:prstGeom prst="rect">
            <a:avLst/>
          </a:prstGeom>
          <a:noFill/>
          <a:ln w="9525">
            <a:noFill/>
            <a:miter lim="800000"/>
            <a:headEnd/>
            <a:tailEnd/>
          </a:ln>
          <a:effectLst/>
        </p:spPr>
        <p:txBody>
          <a:bodyPr vert="horz" wrap="square" lIns="96501" tIns="48250" rIns="96501" bIns="48250" numCol="1" anchor="b" anchorCtr="0" compatLnSpc="1">
            <a:prstTxWarp prst="textNoShape">
              <a:avLst/>
            </a:prstTxWarp>
          </a:bodyPr>
          <a:lstStyle>
            <a:lvl1pPr algn="r" defTabSz="964397">
              <a:defRPr sz="1300"/>
            </a:lvl1pPr>
          </a:lstStyle>
          <a:p>
            <a:fld id="{525EFC79-C02F-214D-8930-AD33E7C69D6E}" type="slidenum">
              <a:rPr lang="en-US"/>
              <a:pPr/>
              <a:t>‹#›</a:t>
            </a:fld>
            <a:endParaRPr lang="en-US" dirty="0"/>
          </a:p>
        </p:txBody>
      </p:sp>
    </p:spTree>
    <p:extLst>
      <p:ext uri="{BB962C8B-B14F-4D97-AF65-F5344CB8AC3E}">
        <p14:creationId xmlns:p14="http://schemas.microsoft.com/office/powerpoint/2010/main" val="340875403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Provide attendees with the following before you begin your training presentation: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OSHA Quick Card – Hazard Communication – Pictograms (OSHA 3491).  Available in both English and Spanish.</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OSHA Quick Card – Hazard Communication – Standard Labels (OSHA 3492).  Available in both English and Spanish.</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OSHA Quick Card – Hazard Communication – Safety Data Sheets (OSHA 3493).  Available in both English and Spanish.</a:t>
            </a:r>
          </a:p>
          <a:p>
            <a:endParaRPr lang="en-US" dirty="0"/>
          </a:p>
        </p:txBody>
      </p:sp>
      <p:sp>
        <p:nvSpPr>
          <p:cNvPr id="4" name="Slide Number Placeholder 3"/>
          <p:cNvSpPr>
            <a:spLocks noGrp="1"/>
          </p:cNvSpPr>
          <p:nvPr>
            <p:ph type="sldNum" sz="quarter" idx="10"/>
          </p:nvPr>
        </p:nvSpPr>
        <p:spPr/>
        <p:txBody>
          <a:bodyPr/>
          <a:lstStyle/>
          <a:p>
            <a:fld id="{525EFC79-C02F-214D-8930-AD33E7C69D6E}" type="slidenum">
              <a:rPr lang="en-US" smtClean="0"/>
              <a:pPr/>
              <a:t>1</a:t>
            </a:fld>
            <a:endParaRPr lang="en-US" dirty="0"/>
          </a:p>
        </p:txBody>
      </p:sp>
    </p:spTree>
    <p:extLst>
      <p:ext uri="{BB962C8B-B14F-4D97-AF65-F5344CB8AC3E}">
        <p14:creationId xmlns:p14="http://schemas.microsoft.com/office/powerpoint/2010/main" val="2020047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Corrosion = Corrosives</a:t>
            </a:r>
          </a:p>
        </p:txBody>
      </p:sp>
      <p:sp>
        <p:nvSpPr>
          <p:cNvPr id="4" name="Slide Number Placeholder 3"/>
          <p:cNvSpPr>
            <a:spLocks noGrp="1"/>
          </p:cNvSpPr>
          <p:nvPr>
            <p:ph type="sldNum" sz="quarter" idx="10"/>
          </p:nvPr>
        </p:nvSpPr>
        <p:spPr/>
        <p:txBody>
          <a:bodyPr/>
          <a:lstStyle/>
          <a:p>
            <a:fld id="{525EFC79-C02F-214D-8930-AD33E7C69D6E}" type="slidenum">
              <a:rPr lang="en-US" smtClean="0"/>
              <a:pPr/>
              <a:t>10</a:t>
            </a:fld>
            <a:endParaRPr lang="en-US" dirty="0"/>
          </a:p>
        </p:txBody>
      </p:sp>
    </p:spTree>
    <p:extLst>
      <p:ext uri="{BB962C8B-B14F-4D97-AF65-F5344CB8AC3E}">
        <p14:creationId xmlns:p14="http://schemas.microsoft.com/office/powerpoint/2010/main" val="2942925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Flame = Flammables</a:t>
            </a:r>
            <a:r>
              <a:rPr lang="en-US" baseline="0" dirty="0"/>
              <a:t> / Self Reactives / Pyrophorics / Self-Heating / Emits Flammable Gas / Organic Peroxides</a:t>
            </a:r>
            <a:endParaRPr lang="en-US" dirty="0"/>
          </a:p>
        </p:txBody>
      </p:sp>
      <p:sp>
        <p:nvSpPr>
          <p:cNvPr id="4" name="Slide Number Placeholder 3"/>
          <p:cNvSpPr>
            <a:spLocks noGrp="1"/>
          </p:cNvSpPr>
          <p:nvPr>
            <p:ph type="sldNum" sz="quarter" idx="10"/>
          </p:nvPr>
        </p:nvSpPr>
        <p:spPr/>
        <p:txBody>
          <a:bodyPr/>
          <a:lstStyle/>
          <a:p>
            <a:fld id="{525EFC79-C02F-214D-8930-AD33E7C69D6E}" type="slidenum">
              <a:rPr lang="en-US" smtClean="0"/>
              <a:pPr/>
              <a:t>11</a:t>
            </a:fld>
            <a:endParaRPr lang="en-US" dirty="0"/>
          </a:p>
        </p:txBody>
      </p:sp>
    </p:spTree>
    <p:extLst>
      <p:ext uri="{BB962C8B-B14F-4D97-AF65-F5344CB8AC3E}">
        <p14:creationId xmlns:p14="http://schemas.microsoft.com/office/powerpoint/2010/main" val="700343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Hazard = Carcinogen / Respiratory Sensitizer / Reproductive Toxicity / Target Organ Toxicity</a:t>
            </a:r>
            <a:r>
              <a:rPr lang="en-US" baseline="0" dirty="0"/>
              <a:t> / Mutagenicity / Aspiration Toxicity</a:t>
            </a:r>
            <a:r>
              <a:rPr lang="en-US" dirty="0"/>
              <a:t> </a:t>
            </a:r>
          </a:p>
        </p:txBody>
      </p:sp>
      <p:sp>
        <p:nvSpPr>
          <p:cNvPr id="4" name="Slide Number Placeholder 3"/>
          <p:cNvSpPr>
            <a:spLocks noGrp="1"/>
          </p:cNvSpPr>
          <p:nvPr>
            <p:ph type="sldNum" sz="quarter" idx="10"/>
          </p:nvPr>
        </p:nvSpPr>
        <p:spPr/>
        <p:txBody>
          <a:bodyPr/>
          <a:lstStyle/>
          <a:p>
            <a:fld id="{525EFC79-C02F-214D-8930-AD33E7C69D6E}" type="slidenum">
              <a:rPr lang="en-US" smtClean="0"/>
              <a:pPr/>
              <a:t>12</a:t>
            </a:fld>
            <a:endParaRPr lang="en-US" dirty="0"/>
          </a:p>
        </p:txBody>
      </p:sp>
    </p:spTree>
    <p:extLst>
      <p:ext uri="{BB962C8B-B14F-4D97-AF65-F5344CB8AC3E}">
        <p14:creationId xmlns:p14="http://schemas.microsoft.com/office/powerpoint/2010/main" val="508543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Skulls &amp; Crossbones</a:t>
            </a:r>
            <a:r>
              <a:rPr lang="en-US" baseline="0" dirty="0"/>
              <a:t> = Acute Toxicity (severe)</a:t>
            </a:r>
            <a:endParaRPr lang="en-US" dirty="0"/>
          </a:p>
        </p:txBody>
      </p:sp>
      <p:sp>
        <p:nvSpPr>
          <p:cNvPr id="4" name="Slide Number Placeholder 3"/>
          <p:cNvSpPr>
            <a:spLocks noGrp="1"/>
          </p:cNvSpPr>
          <p:nvPr>
            <p:ph type="sldNum" sz="quarter" idx="10"/>
          </p:nvPr>
        </p:nvSpPr>
        <p:spPr/>
        <p:txBody>
          <a:bodyPr/>
          <a:lstStyle/>
          <a:p>
            <a:fld id="{525EFC79-C02F-214D-8930-AD33E7C69D6E}" type="slidenum">
              <a:rPr lang="en-US" smtClean="0"/>
              <a:pPr/>
              <a:t>13</a:t>
            </a:fld>
            <a:endParaRPr lang="en-US" dirty="0"/>
          </a:p>
        </p:txBody>
      </p:sp>
    </p:spTree>
    <p:extLst>
      <p:ext uri="{BB962C8B-B14F-4D97-AF65-F5344CB8AC3E}">
        <p14:creationId xmlns:p14="http://schemas.microsoft.com/office/powerpoint/2010/main" val="421344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Exclamation</a:t>
            </a:r>
            <a:r>
              <a:rPr lang="en-US" baseline="0" dirty="0"/>
              <a:t> Mark = Irritant / Skin Sensitizer / Acute Toxicity (harmful) / Narcotic Effects / Respiratory Tract / Irritation</a:t>
            </a:r>
            <a:endParaRPr lang="en-US" dirty="0"/>
          </a:p>
        </p:txBody>
      </p:sp>
      <p:sp>
        <p:nvSpPr>
          <p:cNvPr id="4" name="Slide Number Placeholder 3"/>
          <p:cNvSpPr>
            <a:spLocks noGrp="1"/>
          </p:cNvSpPr>
          <p:nvPr>
            <p:ph type="sldNum" sz="quarter" idx="10"/>
          </p:nvPr>
        </p:nvSpPr>
        <p:spPr/>
        <p:txBody>
          <a:bodyPr/>
          <a:lstStyle/>
          <a:p>
            <a:fld id="{525EFC79-C02F-214D-8930-AD33E7C69D6E}" type="slidenum">
              <a:rPr lang="en-US" smtClean="0"/>
              <a:pPr/>
              <a:t>14</a:t>
            </a:fld>
            <a:endParaRPr lang="en-US" dirty="0"/>
          </a:p>
        </p:txBody>
      </p:sp>
    </p:spTree>
    <p:extLst>
      <p:ext uri="{BB962C8B-B14F-4D97-AF65-F5344CB8AC3E}">
        <p14:creationId xmlns:p14="http://schemas.microsoft.com/office/powerpoint/2010/main" val="2173728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Environment</a:t>
            </a:r>
            <a:r>
              <a:rPr lang="en-US" baseline="0" dirty="0"/>
              <a:t> = Aquatic Toxicity</a:t>
            </a:r>
            <a:endParaRPr lang="en-US" dirty="0"/>
          </a:p>
        </p:txBody>
      </p:sp>
      <p:sp>
        <p:nvSpPr>
          <p:cNvPr id="4" name="Slide Number Placeholder 3"/>
          <p:cNvSpPr>
            <a:spLocks noGrp="1"/>
          </p:cNvSpPr>
          <p:nvPr>
            <p:ph type="sldNum" sz="quarter" idx="10"/>
          </p:nvPr>
        </p:nvSpPr>
        <p:spPr/>
        <p:txBody>
          <a:bodyPr/>
          <a:lstStyle/>
          <a:p>
            <a:fld id="{525EFC79-C02F-214D-8930-AD33E7C69D6E}" type="slidenum">
              <a:rPr lang="en-US" smtClean="0"/>
              <a:pPr/>
              <a:t>15</a:t>
            </a:fld>
            <a:endParaRPr lang="en-US" dirty="0"/>
          </a:p>
        </p:txBody>
      </p:sp>
    </p:spTree>
    <p:extLst>
      <p:ext uri="{BB962C8B-B14F-4D97-AF65-F5344CB8AC3E}">
        <p14:creationId xmlns:p14="http://schemas.microsoft.com/office/powerpoint/2010/main" val="2014935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097">
              <a:defRPr/>
            </a:pPr>
            <a:r>
              <a:rPr lang="en-US" baseline="0" dirty="0"/>
              <a:t>There are 9 Pictograms.</a:t>
            </a:r>
          </a:p>
          <a:p>
            <a:pPr defTabSz="956097">
              <a:defRPr/>
            </a:pPr>
            <a:r>
              <a:rPr lang="en-US" baseline="0" dirty="0"/>
              <a:t>Give the attendees a few minutes to study the chart further as they will be asked to identify each one in the next slides.</a:t>
            </a:r>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857813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097">
              <a:defRPr/>
            </a:pPr>
            <a:r>
              <a:rPr lang="en-US" baseline="0" dirty="0"/>
              <a:t>Ask the attendees to identify the Pictograms in the following order:</a:t>
            </a:r>
          </a:p>
          <a:p>
            <a:pPr marL="239024" indent="-239024" defTabSz="956097">
              <a:buFontTx/>
              <a:buAutoNum type="arabicPeriod"/>
              <a:defRPr/>
            </a:pPr>
            <a:r>
              <a:rPr lang="en-US" baseline="0" dirty="0"/>
              <a:t>Which Pictogram is for Corrosives?</a:t>
            </a:r>
          </a:p>
          <a:p>
            <a:pPr marL="239024" indent="-239024" defTabSz="956097">
              <a:buFontTx/>
              <a:buAutoNum type="arabicPeriod"/>
              <a:defRPr/>
            </a:pPr>
            <a:r>
              <a:rPr lang="en-US" baseline="0" dirty="0"/>
              <a:t>Which Pictogram is for Oxidizers?</a:t>
            </a:r>
          </a:p>
          <a:p>
            <a:pPr marL="239024" indent="-239024" defTabSz="956097">
              <a:buFontTx/>
              <a:buAutoNum type="arabicPeriod"/>
              <a:defRPr/>
            </a:pPr>
            <a:r>
              <a:rPr lang="en-US" baseline="0" dirty="0"/>
              <a:t>Which Pictogram is for Environmental Toxicity?</a:t>
            </a:r>
          </a:p>
          <a:p>
            <a:pPr marL="239024" indent="-239024" defTabSz="956097">
              <a:buFontTx/>
              <a:buAutoNum type="arabicPeriod"/>
              <a:defRPr/>
            </a:pPr>
            <a:r>
              <a:rPr lang="en-US" baseline="0" dirty="0"/>
              <a:t>Which Pictogram is for Irritants?</a:t>
            </a:r>
          </a:p>
          <a:p>
            <a:pPr marL="239024" indent="-239024" defTabSz="956097">
              <a:buFontTx/>
              <a:buAutoNum type="arabicPeriod"/>
              <a:defRPr/>
            </a:pPr>
            <a:r>
              <a:rPr lang="en-US" baseline="0" dirty="0"/>
              <a:t>Which Pictogram is for Flammables?</a:t>
            </a:r>
          </a:p>
          <a:p>
            <a:pPr marL="239024" indent="-239024" defTabSz="956097">
              <a:buFontTx/>
              <a:buAutoNum type="arabicPeriod"/>
              <a:defRPr/>
            </a:pPr>
            <a:r>
              <a:rPr lang="en-US" baseline="0" dirty="0"/>
              <a:t>Which Pictogram is for Acute toxicity?</a:t>
            </a:r>
          </a:p>
          <a:p>
            <a:pPr marL="239024" indent="-239024" defTabSz="956097">
              <a:buFontTx/>
              <a:buAutoNum type="arabicPeriod"/>
              <a:defRPr/>
            </a:pPr>
            <a:r>
              <a:rPr lang="en-US" baseline="0" dirty="0"/>
              <a:t>Which Pictogram is for Carcinogens?</a:t>
            </a:r>
          </a:p>
          <a:p>
            <a:pPr marL="239024" indent="-239024" defTabSz="956097">
              <a:buFontTx/>
              <a:buAutoNum type="arabicPeriod"/>
              <a:defRPr/>
            </a:pPr>
            <a:r>
              <a:rPr lang="en-US" baseline="0" dirty="0"/>
              <a:t>Which Pictogram is for Explosives?</a:t>
            </a:r>
          </a:p>
          <a:p>
            <a:pPr marL="239024" indent="-239024" defTabSz="956097">
              <a:buFontTx/>
              <a:buAutoNum type="arabicPeriod"/>
              <a:defRPr/>
            </a:pPr>
            <a:r>
              <a:rPr lang="en-US" baseline="0" dirty="0"/>
              <a:t>And, finally, which Pictogram is for Gases Under Pressure?</a:t>
            </a:r>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857813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Now, we will try something a little different. Match the Pictograms with the correct written description:</a:t>
            </a:r>
          </a:p>
          <a:p>
            <a:pPr marL="239024" indent="-239024">
              <a:buAutoNum type="arabicPeriod"/>
            </a:pPr>
            <a:r>
              <a:rPr lang="en-US" sz="1200" dirty="0"/>
              <a:t>Oxidizers</a:t>
            </a:r>
          </a:p>
          <a:p>
            <a:pPr marL="239024" indent="-239024">
              <a:buAutoNum type="arabicPeriod"/>
            </a:pPr>
            <a:r>
              <a:rPr lang="en-US" sz="1200" dirty="0"/>
              <a:t>Environmental Toxicity</a:t>
            </a:r>
          </a:p>
          <a:p>
            <a:pPr marL="239024" indent="-239024">
              <a:buAutoNum type="arabicPeriod"/>
            </a:pPr>
            <a:r>
              <a:rPr lang="en-US" sz="1200" dirty="0"/>
              <a:t>Irritant</a:t>
            </a:r>
          </a:p>
          <a:p>
            <a:pPr marL="239024" indent="-239024">
              <a:buAutoNum type="arabicPeriod"/>
            </a:pPr>
            <a:r>
              <a:rPr lang="en-US" sz="1200" dirty="0"/>
              <a:t>Explosives</a:t>
            </a:r>
          </a:p>
          <a:p>
            <a:pPr marL="239024" indent="-239024">
              <a:buAutoNum type="arabicPeriod"/>
            </a:pPr>
            <a:r>
              <a:rPr lang="en-US" sz="1200" dirty="0"/>
              <a:t>Flammables</a:t>
            </a:r>
          </a:p>
          <a:p>
            <a:pPr marL="239024" indent="-239024">
              <a:buAutoNum type="arabicPeriod"/>
            </a:pPr>
            <a:r>
              <a:rPr lang="en-US" sz="1200" dirty="0"/>
              <a:t>Corrosives</a:t>
            </a:r>
          </a:p>
          <a:p>
            <a:pPr marL="239024" indent="-239024">
              <a:buAutoNum type="arabicPeriod"/>
            </a:pPr>
            <a:r>
              <a:rPr lang="en-US" sz="1200" dirty="0"/>
              <a:t>Carcinogen</a:t>
            </a:r>
          </a:p>
          <a:p>
            <a:pPr marL="239024" indent="-239024">
              <a:buAutoNum type="arabicPeriod"/>
            </a:pPr>
            <a:r>
              <a:rPr lang="en-US" sz="1200" dirty="0"/>
              <a:t>Gasses under pressure</a:t>
            </a:r>
          </a:p>
          <a:p>
            <a:pPr marL="239024" indent="-239024">
              <a:buAutoNum type="arabicPeriod"/>
            </a:pPr>
            <a:r>
              <a:rPr lang="en-US" sz="1200" dirty="0"/>
              <a:t>Acute toxicity</a:t>
            </a:r>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857813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GHS Labeling</a:t>
            </a:r>
          </a:p>
        </p:txBody>
      </p:sp>
      <p:sp>
        <p:nvSpPr>
          <p:cNvPr id="4" name="Slide Number Placeholder 3"/>
          <p:cNvSpPr>
            <a:spLocks noGrp="1"/>
          </p:cNvSpPr>
          <p:nvPr>
            <p:ph type="sldNum" sz="quarter" idx="10"/>
          </p:nvPr>
        </p:nvSpPr>
        <p:spPr/>
        <p:txBody>
          <a:bodyPr/>
          <a:lstStyle/>
          <a:p>
            <a:fld id="{525EFC79-C02F-214D-8930-AD33E7C69D6E}" type="slidenum">
              <a:rPr lang="en-US" smtClean="0"/>
              <a:pPr/>
              <a:t>19</a:t>
            </a:fld>
            <a:endParaRPr lang="en-US" dirty="0"/>
          </a:p>
        </p:txBody>
      </p:sp>
    </p:spTree>
    <p:extLst>
      <p:ext uri="{BB962C8B-B14F-4D97-AF65-F5344CB8AC3E}">
        <p14:creationId xmlns:p14="http://schemas.microsoft.com/office/powerpoint/2010/main" val="3338584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GHS = Globally</a:t>
            </a:r>
            <a:r>
              <a:rPr lang="en-US" sz="1200" baseline="0" dirty="0"/>
              <a:t> Harmonized System of Classification and Labeling of Chemicals.</a:t>
            </a:r>
          </a:p>
          <a:p>
            <a:r>
              <a:rPr lang="en-US" sz="1200" dirty="0"/>
              <a:t>GHS is not a regulation</a:t>
            </a:r>
            <a:r>
              <a:rPr lang="en-US" sz="1200" baseline="0" dirty="0"/>
              <a:t> or a standard. </a:t>
            </a:r>
            <a:r>
              <a:rPr lang="en-US" sz="1200" dirty="0"/>
              <a:t>A Guide to the Globally Harmonized System of Classification and Labeling of Chemicals (GHS),</a:t>
            </a:r>
            <a:r>
              <a:rPr lang="en-US" sz="1200" baseline="0" dirty="0"/>
              <a:t> </a:t>
            </a:r>
            <a:r>
              <a:rPr lang="en-US" sz="1200" dirty="0"/>
              <a:t>referred to as the “Purple Book”,</a:t>
            </a:r>
            <a:r>
              <a:rPr lang="en-US" sz="1200" baseline="0" dirty="0"/>
              <a:t> establishes agreed hazard classification and communication provisions and includes information on how to apply the system.</a:t>
            </a:r>
            <a:endParaRPr lang="en-US" sz="1200" dirty="0"/>
          </a:p>
          <a:p>
            <a:r>
              <a:rPr lang="en-US" sz="1200" dirty="0"/>
              <a:t>The Guide is 568 pages long.</a:t>
            </a:r>
          </a:p>
        </p:txBody>
      </p:sp>
      <p:sp>
        <p:nvSpPr>
          <p:cNvPr id="4" name="Slide Number Placeholder 3"/>
          <p:cNvSpPr>
            <a:spLocks noGrp="1"/>
          </p:cNvSpPr>
          <p:nvPr>
            <p:ph type="sldNum" sz="quarter" idx="10"/>
          </p:nvPr>
        </p:nvSpPr>
        <p:spPr/>
        <p:txBody>
          <a:bodyPr/>
          <a:lstStyle/>
          <a:p>
            <a:fld id="{525EFC79-C02F-214D-8930-AD33E7C69D6E}" type="slidenum">
              <a:rPr lang="en-US" smtClean="0"/>
              <a:pPr/>
              <a:t>2</a:t>
            </a:fld>
            <a:endParaRPr lang="en-US" dirty="0"/>
          </a:p>
        </p:txBody>
      </p:sp>
    </p:spTree>
    <p:extLst>
      <p:ext uri="{BB962C8B-B14F-4D97-AF65-F5344CB8AC3E}">
        <p14:creationId xmlns:p14="http://schemas.microsoft.com/office/powerpoint/2010/main" val="203812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Label Elements</a:t>
            </a:r>
          </a:p>
        </p:txBody>
      </p:sp>
      <p:sp>
        <p:nvSpPr>
          <p:cNvPr id="4" name="Slide Number Placeholder 3"/>
          <p:cNvSpPr>
            <a:spLocks noGrp="1"/>
          </p:cNvSpPr>
          <p:nvPr>
            <p:ph type="sldNum" sz="quarter" idx="10"/>
          </p:nvPr>
        </p:nvSpPr>
        <p:spPr/>
        <p:txBody>
          <a:bodyPr/>
          <a:lstStyle/>
          <a:p>
            <a:fld id="{525EFC79-C02F-214D-8930-AD33E7C69D6E}" type="slidenum">
              <a:rPr lang="en-US" smtClean="0"/>
              <a:pPr/>
              <a:t>20</a:t>
            </a:fld>
            <a:endParaRPr lang="en-US" dirty="0"/>
          </a:p>
        </p:txBody>
      </p:sp>
    </p:spTree>
    <p:extLst>
      <p:ext uri="{BB962C8B-B14F-4D97-AF65-F5344CB8AC3E}">
        <p14:creationId xmlns:p14="http://schemas.microsoft.com/office/powerpoint/2010/main" val="803764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a:t>
            </a:r>
            <a:r>
              <a:rPr lang="en-US" baseline="0" dirty="0"/>
              <a:t> Label Elements</a:t>
            </a:r>
          </a:p>
        </p:txBody>
      </p:sp>
      <p:sp>
        <p:nvSpPr>
          <p:cNvPr id="4" name="Slide Number Placeholder 3"/>
          <p:cNvSpPr>
            <a:spLocks noGrp="1"/>
          </p:cNvSpPr>
          <p:nvPr>
            <p:ph type="sldNum" sz="quarter" idx="10"/>
          </p:nvPr>
        </p:nvSpPr>
        <p:spPr/>
        <p:txBody>
          <a:bodyPr/>
          <a:lstStyle/>
          <a:p>
            <a:fld id="{525EFC79-C02F-214D-8930-AD33E7C69D6E}" type="slidenum">
              <a:rPr lang="en-US" smtClean="0"/>
              <a:pPr/>
              <a:t>21</a:t>
            </a:fld>
            <a:endParaRPr lang="en-US" dirty="0"/>
          </a:p>
        </p:txBody>
      </p:sp>
    </p:spTree>
    <p:extLst>
      <p:ext uri="{BB962C8B-B14F-4D97-AF65-F5344CB8AC3E}">
        <p14:creationId xmlns:p14="http://schemas.microsoft.com/office/powerpoint/2010/main" val="1993500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Product Identifier</a:t>
            </a:r>
          </a:p>
        </p:txBody>
      </p:sp>
      <p:sp>
        <p:nvSpPr>
          <p:cNvPr id="4" name="Slide Number Placeholder 3"/>
          <p:cNvSpPr>
            <a:spLocks noGrp="1"/>
          </p:cNvSpPr>
          <p:nvPr>
            <p:ph type="sldNum" sz="quarter" idx="10"/>
          </p:nvPr>
        </p:nvSpPr>
        <p:spPr/>
        <p:txBody>
          <a:bodyPr/>
          <a:lstStyle/>
          <a:p>
            <a:fld id="{525EFC79-C02F-214D-8930-AD33E7C69D6E}" type="slidenum">
              <a:rPr lang="en-US" smtClean="0"/>
              <a:pPr/>
              <a:t>22</a:t>
            </a:fld>
            <a:endParaRPr lang="en-US" dirty="0"/>
          </a:p>
        </p:txBody>
      </p:sp>
    </p:spTree>
    <p:extLst>
      <p:ext uri="{BB962C8B-B14F-4D97-AF65-F5344CB8AC3E}">
        <p14:creationId xmlns:p14="http://schemas.microsoft.com/office/powerpoint/2010/main" val="8037641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same</a:t>
            </a:r>
            <a:r>
              <a:rPr lang="en-US" baseline="0" dirty="0"/>
              <a:t> Pictograms we just reviewed.</a:t>
            </a:r>
            <a:endParaRPr lang="en-US" dirty="0"/>
          </a:p>
        </p:txBody>
      </p:sp>
      <p:sp>
        <p:nvSpPr>
          <p:cNvPr id="4" name="Slide Number Placeholder 3"/>
          <p:cNvSpPr>
            <a:spLocks noGrp="1"/>
          </p:cNvSpPr>
          <p:nvPr>
            <p:ph type="sldNum" sz="quarter" idx="10"/>
          </p:nvPr>
        </p:nvSpPr>
        <p:spPr/>
        <p:txBody>
          <a:bodyPr/>
          <a:lstStyle/>
          <a:p>
            <a:fld id="{525EFC79-C02F-214D-8930-AD33E7C69D6E}" type="slidenum">
              <a:rPr lang="en-US" smtClean="0"/>
              <a:pPr/>
              <a:t>23</a:t>
            </a:fld>
            <a:endParaRPr lang="en-US" dirty="0"/>
          </a:p>
        </p:txBody>
      </p:sp>
    </p:spTree>
    <p:extLst>
      <p:ext uri="{BB962C8B-B14F-4D97-AF65-F5344CB8AC3E}">
        <p14:creationId xmlns:p14="http://schemas.microsoft.com/office/powerpoint/2010/main" val="803764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Signal Words = Danger or Warning.</a:t>
            </a:r>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3861653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Hazard Statements</a:t>
            </a:r>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3861653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Precautionary</a:t>
            </a:r>
            <a:r>
              <a:rPr lang="en-US" baseline="0" dirty="0"/>
              <a:t> Statements = Prevention / Storage / Response / Disposal</a:t>
            </a:r>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3861653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a:t>
            </a:r>
            <a:r>
              <a:rPr lang="en-US" baseline="0" dirty="0"/>
              <a:t> Information</a:t>
            </a:r>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3861653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Workplace Labels</a:t>
            </a:r>
          </a:p>
        </p:txBody>
      </p:sp>
      <p:sp>
        <p:nvSpPr>
          <p:cNvPr id="4" name="Slide Number Placeholder 3"/>
          <p:cNvSpPr>
            <a:spLocks noGrp="1"/>
          </p:cNvSpPr>
          <p:nvPr>
            <p:ph type="sldNum" sz="quarter" idx="10"/>
          </p:nvPr>
        </p:nvSpPr>
        <p:spPr/>
        <p:txBody>
          <a:bodyPr/>
          <a:lstStyle/>
          <a:p>
            <a:fld id="{525EFC79-C02F-214D-8930-AD33E7C69D6E}" type="slidenum">
              <a:rPr lang="en-US" smtClean="0"/>
              <a:pPr/>
              <a:t>28</a:t>
            </a:fld>
            <a:endParaRPr lang="en-US" dirty="0"/>
          </a:p>
        </p:txBody>
      </p:sp>
    </p:spTree>
    <p:extLst>
      <p:ext uri="{BB962C8B-B14F-4D97-AF65-F5344CB8AC3E}">
        <p14:creationId xmlns:p14="http://schemas.microsoft.com/office/powerpoint/2010/main" val="21512481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Workplace Labels</a:t>
            </a:r>
          </a:p>
        </p:txBody>
      </p:sp>
      <p:sp>
        <p:nvSpPr>
          <p:cNvPr id="4" name="Slide Number Placeholder 3"/>
          <p:cNvSpPr>
            <a:spLocks noGrp="1"/>
          </p:cNvSpPr>
          <p:nvPr>
            <p:ph type="sldNum" sz="quarter" idx="10"/>
          </p:nvPr>
        </p:nvSpPr>
        <p:spPr/>
        <p:txBody>
          <a:bodyPr/>
          <a:lstStyle/>
          <a:p>
            <a:fld id="{525EFC79-C02F-214D-8930-AD33E7C69D6E}" type="slidenum">
              <a:rPr lang="en-US" smtClean="0"/>
              <a:pPr/>
              <a:t>29</a:t>
            </a:fld>
            <a:endParaRPr lang="en-US" dirty="0"/>
          </a:p>
        </p:txBody>
      </p:sp>
    </p:spTree>
    <p:extLst>
      <p:ext uri="{BB962C8B-B14F-4D97-AF65-F5344CB8AC3E}">
        <p14:creationId xmlns:p14="http://schemas.microsoft.com/office/powerpoint/2010/main" val="1668685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This is another way to explain</a:t>
            </a:r>
            <a:r>
              <a:rPr lang="en-US" sz="1200" baseline="0" dirty="0"/>
              <a:t> </a:t>
            </a:r>
            <a:r>
              <a:rPr lang="en-US" sz="1200" dirty="0"/>
              <a:t>it.</a:t>
            </a:r>
          </a:p>
          <a:p>
            <a:endParaRPr lang="en-US" sz="1200" dirty="0"/>
          </a:p>
        </p:txBody>
      </p:sp>
      <p:sp>
        <p:nvSpPr>
          <p:cNvPr id="4" name="Slide Number Placeholder 3"/>
          <p:cNvSpPr>
            <a:spLocks noGrp="1"/>
          </p:cNvSpPr>
          <p:nvPr>
            <p:ph type="sldNum" sz="quarter" idx="10"/>
          </p:nvPr>
        </p:nvSpPr>
        <p:spPr/>
        <p:txBody>
          <a:bodyPr/>
          <a:lstStyle/>
          <a:p>
            <a:fld id="{525EFC79-C02F-214D-8930-AD33E7C69D6E}" type="slidenum">
              <a:rPr lang="en-US" smtClean="0"/>
              <a:pPr/>
              <a:t>3</a:t>
            </a:fld>
            <a:endParaRPr lang="en-US" dirty="0"/>
          </a:p>
        </p:txBody>
      </p:sp>
    </p:spTree>
    <p:extLst>
      <p:ext uri="{BB962C8B-B14F-4D97-AF65-F5344CB8AC3E}">
        <p14:creationId xmlns:p14="http://schemas.microsoft.com/office/powerpoint/2010/main" val="2038124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Safety Data Sheets</a:t>
            </a:r>
          </a:p>
        </p:txBody>
      </p:sp>
      <p:sp>
        <p:nvSpPr>
          <p:cNvPr id="4" name="Slide Number Placeholder 3"/>
          <p:cNvSpPr>
            <a:spLocks noGrp="1"/>
          </p:cNvSpPr>
          <p:nvPr>
            <p:ph type="sldNum" sz="quarter" idx="10"/>
          </p:nvPr>
        </p:nvSpPr>
        <p:spPr/>
        <p:txBody>
          <a:bodyPr/>
          <a:lstStyle/>
          <a:p>
            <a:fld id="{525EFC79-C02F-214D-8930-AD33E7C69D6E}" type="slidenum">
              <a:rPr lang="en-US" smtClean="0"/>
              <a:pPr/>
              <a:t>30</a:t>
            </a:fld>
            <a:endParaRPr lang="en-US" dirty="0"/>
          </a:p>
        </p:txBody>
      </p:sp>
    </p:spTree>
    <p:extLst>
      <p:ext uri="{BB962C8B-B14F-4D97-AF65-F5344CB8AC3E}">
        <p14:creationId xmlns:p14="http://schemas.microsoft.com/office/powerpoint/2010/main" val="40874501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SDS = Safety Data Sheets</a:t>
            </a:r>
          </a:p>
        </p:txBody>
      </p:sp>
      <p:sp>
        <p:nvSpPr>
          <p:cNvPr id="4" name="Slide Number Placeholder 3"/>
          <p:cNvSpPr>
            <a:spLocks noGrp="1"/>
          </p:cNvSpPr>
          <p:nvPr>
            <p:ph type="sldNum" sz="quarter" idx="10"/>
          </p:nvPr>
        </p:nvSpPr>
        <p:spPr/>
        <p:txBody>
          <a:bodyPr/>
          <a:lstStyle/>
          <a:p>
            <a:fld id="{525EFC79-C02F-214D-8930-AD33E7C69D6E}" type="slidenum">
              <a:rPr lang="en-US" smtClean="0"/>
              <a:pPr/>
              <a:t>31</a:t>
            </a:fld>
            <a:endParaRPr lang="en-US" dirty="0"/>
          </a:p>
        </p:txBody>
      </p:sp>
    </p:spTree>
    <p:extLst>
      <p:ext uri="{BB962C8B-B14F-4D97-AF65-F5344CB8AC3E}">
        <p14:creationId xmlns:p14="http://schemas.microsoft.com/office/powerpoint/2010/main" val="21871782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SDS</a:t>
            </a:r>
          </a:p>
        </p:txBody>
      </p:sp>
      <p:sp>
        <p:nvSpPr>
          <p:cNvPr id="4" name="Slide Number Placeholder 3"/>
          <p:cNvSpPr>
            <a:spLocks noGrp="1"/>
          </p:cNvSpPr>
          <p:nvPr>
            <p:ph type="sldNum" sz="quarter" idx="10"/>
          </p:nvPr>
        </p:nvSpPr>
        <p:spPr/>
        <p:txBody>
          <a:bodyPr/>
          <a:lstStyle/>
          <a:p>
            <a:fld id="{525EFC79-C02F-214D-8930-AD33E7C69D6E}" type="slidenum">
              <a:rPr lang="en-US" smtClean="0"/>
              <a:pPr/>
              <a:t>32</a:t>
            </a:fld>
            <a:endParaRPr lang="en-US" dirty="0"/>
          </a:p>
        </p:txBody>
      </p:sp>
    </p:spTree>
    <p:extLst>
      <p:ext uri="{BB962C8B-B14F-4D97-AF65-F5344CB8AC3E}">
        <p14:creationId xmlns:p14="http://schemas.microsoft.com/office/powerpoint/2010/main" val="20411524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new SDS format</a:t>
            </a:r>
            <a:r>
              <a:rPr lang="en-US" baseline="0" dirty="0"/>
              <a:t> </a:t>
            </a:r>
            <a:r>
              <a:rPr lang="en-US" dirty="0"/>
              <a:t>contains 16 headings.</a:t>
            </a:r>
          </a:p>
        </p:txBody>
      </p:sp>
      <p:sp>
        <p:nvSpPr>
          <p:cNvPr id="4" name="Slide Number Placeholder 3"/>
          <p:cNvSpPr>
            <a:spLocks noGrp="1"/>
          </p:cNvSpPr>
          <p:nvPr>
            <p:ph type="sldNum" sz="quarter" idx="10"/>
          </p:nvPr>
        </p:nvSpPr>
        <p:spPr/>
        <p:txBody>
          <a:bodyPr/>
          <a:lstStyle/>
          <a:p>
            <a:fld id="{525EFC79-C02F-214D-8930-AD33E7C69D6E}" type="slidenum">
              <a:rPr lang="en-US" smtClean="0"/>
              <a:pPr/>
              <a:t>33</a:t>
            </a:fld>
            <a:endParaRPr lang="en-US" dirty="0"/>
          </a:p>
        </p:txBody>
      </p:sp>
    </p:spTree>
    <p:extLst>
      <p:ext uri="{BB962C8B-B14F-4D97-AF65-F5344CB8AC3E}">
        <p14:creationId xmlns:p14="http://schemas.microsoft.com/office/powerpoint/2010/main" val="20762734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Section 1:</a:t>
            </a:r>
            <a:r>
              <a:rPr lang="en-US" b="1" baseline="0" dirty="0"/>
              <a:t> Identification </a:t>
            </a:r>
            <a:r>
              <a:rPr lang="en-US" sz="1200" b="0" i="0" u="none" strike="noStrike" kern="1200" baseline="0" dirty="0">
                <a:solidFill>
                  <a:schemeClr val="tx1"/>
                </a:solidFill>
                <a:latin typeface="Arial" charset="0"/>
                <a:ea typeface="ＭＳ Ｐゴシック" charset="0"/>
                <a:cs typeface="+mn-cs"/>
              </a:rPr>
              <a:t>includes product identifier; manufacturer or distributor name, address, phone number; emergency phone number; recommended use; restrictions on use. </a:t>
            </a:r>
            <a:endParaRPr lang="en-US" dirty="0"/>
          </a:p>
        </p:txBody>
      </p:sp>
      <p:sp>
        <p:nvSpPr>
          <p:cNvPr id="4" name="Slide Number Placeholder 3"/>
          <p:cNvSpPr>
            <a:spLocks noGrp="1"/>
          </p:cNvSpPr>
          <p:nvPr>
            <p:ph type="sldNum" sz="quarter" idx="10"/>
          </p:nvPr>
        </p:nvSpPr>
        <p:spPr/>
        <p:txBody>
          <a:bodyPr/>
          <a:lstStyle/>
          <a:p>
            <a:fld id="{525EFC79-C02F-214D-8930-AD33E7C69D6E}" type="slidenum">
              <a:rPr lang="en-US" smtClean="0"/>
              <a:pPr/>
              <a:t>34</a:t>
            </a:fld>
            <a:endParaRPr lang="en-US" dirty="0"/>
          </a:p>
        </p:txBody>
      </p:sp>
    </p:spTree>
    <p:extLst>
      <p:ext uri="{BB962C8B-B14F-4D97-AF65-F5344CB8AC3E}">
        <p14:creationId xmlns:p14="http://schemas.microsoft.com/office/powerpoint/2010/main" val="20762734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Section 2: Hazard(s) identification </a:t>
            </a:r>
            <a:r>
              <a:rPr lang="en-US" sz="1200" b="0" i="0" u="none" strike="noStrike" kern="1200" baseline="0" dirty="0">
                <a:solidFill>
                  <a:schemeClr val="tx1"/>
                </a:solidFill>
                <a:latin typeface="Arial" charset="0"/>
                <a:ea typeface="ＭＳ Ｐゴシック" charset="0"/>
                <a:cs typeface="+mn-cs"/>
              </a:rPr>
              <a:t>includes all hazards regarding the chemical; required label elements. </a:t>
            </a:r>
            <a:endParaRPr lang="en-US" dirty="0"/>
          </a:p>
        </p:txBody>
      </p:sp>
      <p:sp>
        <p:nvSpPr>
          <p:cNvPr id="4" name="Slide Number Placeholder 3"/>
          <p:cNvSpPr>
            <a:spLocks noGrp="1"/>
          </p:cNvSpPr>
          <p:nvPr>
            <p:ph type="sldNum" sz="quarter" idx="10"/>
          </p:nvPr>
        </p:nvSpPr>
        <p:spPr/>
        <p:txBody>
          <a:bodyPr/>
          <a:lstStyle/>
          <a:p>
            <a:fld id="{525EFC79-C02F-214D-8930-AD33E7C69D6E}" type="slidenum">
              <a:rPr lang="en-US" smtClean="0"/>
              <a:pPr/>
              <a:t>35</a:t>
            </a:fld>
            <a:endParaRPr lang="en-US" dirty="0"/>
          </a:p>
        </p:txBody>
      </p:sp>
    </p:spTree>
    <p:extLst>
      <p:ext uri="{BB962C8B-B14F-4D97-AF65-F5344CB8AC3E}">
        <p14:creationId xmlns:p14="http://schemas.microsoft.com/office/powerpoint/2010/main" val="20762734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Section 3: Composition/information</a:t>
            </a:r>
            <a:r>
              <a:rPr lang="en-US" b="1" baseline="0" dirty="0"/>
              <a:t> on ingredients</a:t>
            </a:r>
            <a:r>
              <a:rPr lang="en-US" b="1" dirty="0"/>
              <a:t> </a:t>
            </a:r>
            <a:r>
              <a:rPr lang="en-US" sz="1200" b="0" i="0" u="none" strike="noStrike" kern="1200" baseline="0" dirty="0">
                <a:solidFill>
                  <a:schemeClr val="tx1"/>
                </a:solidFill>
                <a:latin typeface="Arial" charset="0"/>
                <a:ea typeface="ＭＳ Ｐゴシック" charset="0"/>
                <a:cs typeface="+mn-cs"/>
              </a:rPr>
              <a:t>includes information on chemical ingredients; trade secret claims.</a:t>
            </a:r>
            <a:endParaRPr lang="en-US" dirty="0"/>
          </a:p>
        </p:txBody>
      </p:sp>
      <p:sp>
        <p:nvSpPr>
          <p:cNvPr id="4" name="Slide Number Placeholder 3"/>
          <p:cNvSpPr>
            <a:spLocks noGrp="1"/>
          </p:cNvSpPr>
          <p:nvPr>
            <p:ph type="sldNum" sz="quarter" idx="10"/>
          </p:nvPr>
        </p:nvSpPr>
        <p:spPr/>
        <p:txBody>
          <a:bodyPr/>
          <a:lstStyle/>
          <a:p>
            <a:fld id="{525EFC79-C02F-214D-8930-AD33E7C69D6E}" type="slidenum">
              <a:rPr lang="en-US" smtClean="0"/>
              <a:pPr/>
              <a:t>36</a:t>
            </a:fld>
            <a:endParaRPr lang="en-US" dirty="0"/>
          </a:p>
        </p:txBody>
      </p:sp>
    </p:spTree>
    <p:extLst>
      <p:ext uri="{BB962C8B-B14F-4D97-AF65-F5344CB8AC3E}">
        <p14:creationId xmlns:p14="http://schemas.microsoft.com/office/powerpoint/2010/main" val="20762734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Section</a:t>
            </a:r>
            <a:r>
              <a:rPr lang="en-US" b="1" baseline="0" dirty="0"/>
              <a:t> 4: First aid measures </a:t>
            </a:r>
            <a:r>
              <a:rPr lang="en-US" sz="1200" b="0" i="0" u="none" strike="noStrike" kern="1200" baseline="0" dirty="0">
                <a:solidFill>
                  <a:schemeClr val="tx1"/>
                </a:solidFill>
                <a:latin typeface="Arial" charset="0"/>
                <a:ea typeface="ＭＳ Ｐゴシック" charset="0"/>
                <a:cs typeface="+mn-cs"/>
              </a:rPr>
              <a:t>includes important symptoms/ effects, acute, delayed; required treatment. </a:t>
            </a:r>
            <a:endParaRPr lang="en-US" dirty="0"/>
          </a:p>
        </p:txBody>
      </p:sp>
      <p:sp>
        <p:nvSpPr>
          <p:cNvPr id="4" name="Slide Number Placeholder 3"/>
          <p:cNvSpPr>
            <a:spLocks noGrp="1"/>
          </p:cNvSpPr>
          <p:nvPr>
            <p:ph type="sldNum" sz="quarter" idx="10"/>
          </p:nvPr>
        </p:nvSpPr>
        <p:spPr/>
        <p:txBody>
          <a:bodyPr/>
          <a:lstStyle/>
          <a:p>
            <a:fld id="{525EFC79-C02F-214D-8930-AD33E7C69D6E}" type="slidenum">
              <a:rPr lang="en-US" smtClean="0"/>
              <a:pPr/>
              <a:t>37</a:t>
            </a:fld>
            <a:endParaRPr lang="en-US" dirty="0"/>
          </a:p>
        </p:txBody>
      </p:sp>
    </p:spTree>
    <p:extLst>
      <p:ext uri="{BB962C8B-B14F-4D97-AF65-F5344CB8AC3E}">
        <p14:creationId xmlns:p14="http://schemas.microsoft.com/office/powerpoint/2010/main" val="20762734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Section 5: Firefighting measures </a:t>
            </a:r>
            <a:r>
              <a:rPr lang="en-US" sz="1200" b="0" i="0" u="none" strike="noStrike" kern="1200" baseline="0" dirty="0">
                <a:solidFill>
                  <a:schemeClr val="tx1"/>
                </a:solidFill>
                <a:latin typeface="Arial" charset="0"/>
                <a:ea typeface="ＭＳ Ｐゴシック" charset="0"/>
                <a:cs typeface="+mn-cs"/>
              </a:rPr>
              <a:t>lists suitable extinguishing techniques, equipment; chemical hazards from fire. </a:t>
            </a:r>
            <a:endParaRPr lang="en-US" dirty="0"/>
          </a:p>
        </p:txBody>
      </p:sp>
      <p:sp>
        <p:nvSpPr>
          <p:cNvPr id="4" name="Slide Number Placeholder 3"/>
          <p:cNvSpPr>
            <a:spLocks noGrp="1"/>
          </p:cNvSpPr>
          <p:nvPr>
            <p:ph type="sldNum" sz="quarter" idx="10"/>
          </p:nvPr>
        </p:nvSpPr>
        <p:spPr/>
        <p:txBody>
          <a:bodyPr/>
          <a:lstStyle/>
          <a:p>
            <a:fld id="{525EFC79-C02F-214D-8930-AD33E7C69D6E}" type="slidenum">
              <a:rPr lang="en-US" smtClean="0"/>
              <a:pPr/>
              <a:t>38</a:t>
            </a:fld>
            <a:endParaRPr lang="en-US" dirty="0"/>
          </a:p>
        </p:txBody>
      </p:sp>
    </p:spTree>
    <p:extLst>
      <p:ext uri="{BB962C8B-B14F-4D97-AF65-F5344CB8AC3E}">
        <p14:creationId xmlns:p14="http://schemas.microsoft.com/office/powerpoint/2010/main" val="20762734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Section 6: Accidental release measures </a:t>
            </a:r>
            <a:r>
              <a:rPr lang="en-US" sz="1200" b="0" i="0" u="none" strike="noStrike" kern="1200" baseline="0" dirty="0">
                <a:solidFill>
                  <a:schemeClr val="tx1"/>
                </a:solidFill>
                <a:latin typeface="Arial" charset="0"/>
                <a:ea typeface="ＭＳ Ｐゴシック" charset="0"/>
                <a:cs typeface="+mn-cs"/>
              </a:rPr>
              <a:t>lists emergency procedures; protective equipment; proper methods of containment and cleanup. </a:t>
            </a:r>
            <a:endParaRPr lang="en-US" dirty="0"/>
          </a:p>
        </p:txBody>
      </p:sp>
      <p:sp>
        <p:nvSpPr>
          <p:cNvPr id="4" name="Slide Number Placeholder 3"/>
          <p:cNvSpPr>
            <a:spLocks noGrp="1"/>
          </p:cNvSpPr>
          <p:nvPr>
            <p:ph type="sldNum" sz="quarter" idx="10"/>
          </p:nvPr>
        </p:nvSpPr>
        <p:spPr/>
        <p:txBody>
          <a:bodyPr/>
          <a:lstStyle/>
          <a:p>
            <a:fld id="{525EFC79-C02F-214D-8930-AD33E7C69D6E}" type="slidenum">
              <a:rPr lang="en-US" smtClean="0"/>
              <a:pPr/>
              <a:t>39</a:t>
            </a:fld>
            <a:endParaRPr lang="en-US" dirty="0"/>
          </a:p>
        </p:txBody>
      </p:sp>
    </p:spTree>
    <p:extLst>
      <p:ext uri="{BB962C8B-B14F-4D97-AF65-F5344CB8AC3E}">
        <p14:creationId xmlns:p14="http://schemas.microsoft.com/office/powerpoint/2010/main" val="2076273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i="0" dirty="0"/>
              <a:t>The</a:t>
            </a:r>
            <a:r>
              <a:rPr lang="en-US" sz="1200" i="0" baseline="0" dirty="0"/>
              <a:t> purpose of the HazCom GHS changes is </a:t>
            </a:r>
            <a:r>
              <a:rPr lang="en-US" sz="1200" i="1" baseline="0" dirty="0"/>
              <a:t>“T</a:t>
            </a:r>
            <a:r>
              <a:rPr lang="en-US" sz="1200" i="1" dirty="0"/>
              <a:t>o ensure that the hazards of all chemicals produced or imported are classified, and that information concerning the classified hazards is transmitted to employers and employees.”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a:t>HCS = Hazard Communication Standard.</a:t>
            </a:r>
            <a:endParaRPr lang="en-US" sz="1200" dirty="0"/>
          </a:p>
        </p:txBody>
      </p:sp>
      <p:sp>
        <p:nvSpPr>
          <p:cNvPr id="4" name="Slide Number Placeholder 3"/>
          <p:cNvSpPr>
            <a:spLocks noGrp="1"/>
          </p:cNvSpPr>
          <p:nvPr>
            <p:ph type="sldNum" sz="quarter" idx="10"/>
          </p:nvPr>
        </p:nvSpPr>
        <p:spPr/>
        <p:txBody>
          <a:bodyPr/>
          <a:lstStyle/>
          <a:p>
            <a:fld id="{525EFC79-C02F-214D-8930-AD33E7C69D6E}" type="slidenum">
              <a:rPr lang="en-US" smtClean="0"/>
              <a:pPr/>
              <a:t>4</a:t>
            </a:fld>
            <a:endParaRPr lang="en-US" dirty="0"/>
          </a:p>
        </p:txBody>
      </p:sp>
    </p:spTree>
    <p:extLst>
      <p:ext uri="{BB962C8B-B14F-4D97-AF65-F5344CB8AC3E}">
        <p14:creationId xmlns:p14="http://schemas.microsoft.com/office/powerpoint/2010/main" val="2038124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Section 7: Handling and storage </a:t>
            </a:r>
            <a:r>
              <a:rPr lang="en-US" sz="1200" b="0" i="0" u="none" strike="noStrike" kern="1200" baseline="0" dirty="0">
                <a:solidFill>
                  <a:schemeClr val="tx1"/>
                </a:solidFill>
                <a:latin typeface="Arial" charset="0"/>
                <a:ea typeface="ＭＳ Ｐゴシック" charset="0"/>
                <a:cs typeface="+mn-cs"/>
              </a:rPr>
              <a:t>lists precautions for safe handling and storage, including incompatibilities. </a:t>
            </a:r>
            <a:endParaRPr lang="en-US" dirty="0"/>
          </a:p>
        </p:txBody>
      </p:sp>
      <p:sp>
        <p:nvSpPr>
          <p:cNvPr id="4" name="Slide Number Placeholder 3"/>
          <p:cNvSpPr>
            <a:spLocks noGrp="1"/>
          </p:cNvSpPr>
          <p:nvPr>
            <p:ph type="sldNum" sz="quarter" idx="10"/>
          </p:nvPr>
        </p:nvSpPr>
        <p:spPr/>
        <p:txBody>
          <a:bodyPr/>
          <a:lstStyle/>
          <a:p>
            <a:fld id="{525EFC79-C02F-214D-8930-AD33E7C69D6E}" type="slidenum">
              <a:rPr lang="en-US" smtClean="0"/>
              <a:pPr/>
              <a:t>40</a:t>
            </a:fld>
            <a:endParaRPr lang="en-US" dirty="0"/>
          </a:p>
        </p:txBody>
      </p:sp>
    </p:spTree>
    <p:extLst>
      <p:ext uri="{BB962C8B-B14F-4D97-AF65-F5344CB8AC3E}">
        <p14:creationId xmlns:p14="http://schemas.microsoft.com/office/powerpoint/2010/main" val="20762734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Section 8: Exposure controls/personal protection </a:t>
            </a:r>
            <a:r>
              <a:rPr lang="en-US" sz="1200" b="0" i="0" u="none" strike="noStrike" kern="1200" baseline="0" dirty="0">
                <a:solidFill>
                  <a:schemeClr val="tx1"/>
                </a:solidFill>
                <a:latin typeface="Arial" charset="0"/>
                <a:ea typeface="ＭＳ Ｐゴシック" charset="0"/>
                <a:cs typeface="+mn-cs"/>
              </a:rPr>
              <a:t>lists OSHA's Permissible Exposure Limits (PELs); Threshold Limit Values (TLVs); appropriate engineering controls; personal protective equipment (PPE).</a:t>
            </a:r>
            <a:endParaRPr lang="en-US" dirty="0"/>
          </a:p>
        </p:txBody>
      </p:sp>
      <p:sp>
        <p:nvSpPr>
          <p:cNvPr id="4" name="Slide Number Placeholder 3"/>
          <p:cNvSpPr>
            <a:spLocks noGrp="1"/>
          </p:cNvSpPr>
          <p:nvPr>
            <p:ph type="sldNum" sz="quarter" idx="10"/>
          </p:nvPr>
        </p:nvSpPr>
        <p:spPr/>
        <p:txBody>
          <a:bodyPr/>
          <a:lstStyle/>
          <a:p>
            <a:fld id="{525EFC79-C02F-214D-8930-AD33E7C69D6E}" type="slidenum">
              <a:rPr lang="en-US" smtClean="0"/>
              <a:pPr/>
              <a:t>41</a:t>
            </a:fld>
            <a:endParaRPr lang="en-US" dirty="0"/>
          </a:p>
        </p:txBody>
      </p:sp>
    </p:spTree>
    <p:extLst>
      <p:ext uri="{BB962C8B-B14F-4D97-AF65-F5344CB8AC3E}">
        <p14:creationId xmlns:p14="http://schemas.microsoft.com/office/powerpoint/2010/main" val="20762734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Section 9: Physical and</a:t>
            </a:r>
            <a:r>
              <a:rPr lang="en-US" b="1" baseline="0" dirty="0"/>
              <a:t> chemical properties </a:t>
            </a:r>
            <a:r>
              <a:rPr lang="en-US" sz="1200" b="0" i="0" u="none" strike="noStrike" kern="1200" baseline="0" dirty="0">
                <a:solidFill>
                  <a:schemeClr val="tx1"/>
                </a:solidFill>
                <a:latin typeface="Arial" charset="0"/>
                <a:ea typeface="ＭＳ Ｐゴシック" charset="0"/>
                <a:cs typeface="+mn-cs"/>
              </a:rPr>
              <a:t>lists the chemical's characteristics.</a:t>
            </a:r>
            <a:endParaRPr lang="en-US" dirty="0"/>
          </a:p>
        </p:txBody>
      </p:sp>
      <p:sp>
        <p:nvSpPr>
          <p:cNvPr id="4" name="Slide Number Placeholder 3"/>
          <p:cNvSpPr>
            <a:spLocks noGrp="1"/>
          </p:cNvSpPr>
          <p:nvPr>
            <p:ph type="sldNum" sz="quarter" idx="10"/>
          </p:nvPr>
        </p:nvSpPr>
        <p:spPr/>
        <p:txBody>
          <a:bodyPr/>
          <a:lstStyle/>
          <a:p>
            <a:fld id="{525EFC79-C02F-214D-8930-AD33E7C69D6E}" type="slidenum">
              <a:rPr lang="en-US" smtClean="0"/>
              <a:pPr/>
              <a:t>42</a:t>
            </a:fld>
            <a:endParaRPr lang="en-US" dirty="0"/>
          </a:p>
        </p:txBody>
      </p:sp>
    </p:spTree>
    <p:extLst>
      <p:ext uri="{BB962C8B-B14F-4D97-AF65-F5344CB8AC3E}">
        <p14:creationId xmlns:p14="http://schemas.microsoft.com/office/powerpoint/2010/main" val="20762734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Section 10: Stability</a:t>
            </a:r>
            <a:r>
              <a:rPr lang="en-US" b="1" baseline="0" dirty="0"/>
              <a:t> and reactivity </a:t>
            </a:r>
            <a:r>
              <a:rPr lang="en-US" sz="1200" b="0" i="0" u="none" strike="noStrike" kern="1200" baseline="0" dirty="0">
                <a:solidFill>
                  <a:schemeClr val="tx1"/>
                </a:solidFill>
                <a:latin typeface="Arial" charset="0"/>
                <a:ea typeface="ＭＳ Ｐゴシック" charset="0"/>
                <a:cs typeface="+mn-cs"/>
              </a:rPr>
              <a:t>lists chemical stability and possibility of hazardous reactions. </a:t>
            </a:r>
            <a:endParaRPr lang="en-US" dirty="0"/>
          </a:p>
        </p:txBody>
      </p:sp>
      <p:sp>
        <p:nvSpPr>
          <p:cNvPr id="4" name="Slide Number Placeholder 3"/>
          <p:cNvSpPr>
            <a:spLocks noGrp="1"/>
          </p:cNvSpPr>
          <p:nvPr>
            <p:ph type="sldNum" sz="quarter" idx="10"/>
          </p:nvPr>
        </p:nvSpPr>
        <p:spPr/>
        <p:txBody>
          <a:bodyPr/>
          <a:lstStyle/>
          <a:p>
            <a:fld id="{525EFC79-C02F-214D-8930-AD33E7C69D6E}" type="slidenum">
              <a:rPr lang="en-US" smtClean="0"/>
              <a:pPr/>
              <a:t>43</a:t>
            </a:fld>
            <a:endParaRPr lang="en-US" dirty="0"/>
          </a:p>
        </p:txBody>
      </p:sp>
    </p:spTree>
    <p:extLst>
      <p:ext uri="{BB962C8B-B14F-4D97-AF65-F5344CB8AC3E}">
        <p14:creationId xmlns:p14="http://schemas.microsoft.com/office/powerpoint/2010/main" val="20762734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Section 11: Toxicological</a:t>
            </a:r>
            <a:r>
              <a:rPr lang="en-US" b="1" baseline="0" dirty="0"/>
              <a:t> information </a:t>
            </a:r>
            <a:r>
              <a:rPr lang="en-US" sz="1200" b="0" i="0" u="none" strike="noStrike" kern="1200" baseline="0" dirty="0">
                <a:solidFill>
                  <a:schemeClr val="tx1"/>
                </a:solidFill>
                <a:latin typeface="Arial" charset="0"/>
                <a:ea typeface="ＭＳ Ｐゴシック" charset="0"/>
                <a:cs typeface="+mn-cs"/>
              </a:rPr>
              <a:t>includes routes of exposure; related symptoms, acute and chronic effects; numerical measures of toxicity.</a:t>
            </a:r>
            <a:endParaRPr lang="en-US" dirty="0"/>
          </a:p>
        </p:txBody>
      </p:sp>
      <p:sp>
        <p:nvSpPr>
          <p:cNvPr id="4" name="Slide Number Placeholder 3"/>
          <p:cNvSpPr>
            <a:spLocks noGrp="1"/>
          </p:cNvSpPr>
          <p:nvPr>
            <p:ph type="sldNum" sz="quarter" idx="10"/>
          </p:nvPr>
        </p:nvSpPr>
        <p:spPr/>
        <p:txBody>
          <a:bodyPr/>
          <a:lstStyle/>
          <a:p>
            <a:fld id="{525EFC79-C02F-214D-8930-AD33E7C69D6E}" type="slidenum">
              <a:rPr lang="en-US" smtClean="0"/>
              <a:pPr/>
              <a:t>44</a:t>
            </a:fld>
            <a:endParaRPr lang="en-US" dirty="0"/>
          </a:p>
        </p:txBody>
      </p:sp>
    </p:spTree>
    <p:extLst>
      <p:ext uri="{BB962C8B-B14F-4D97-AF65-F5344CB8AC3E}">
        <p14:creationId xmlns:p14="http://schemas.microsoft.com/office/powerpoint/2010/main" val="20762734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097">
              <a:defRPr/>
            </a:pPr>
            <a:r>
              <a:rPr lang="en-US" dirty="0"/>
              <a:t>Sections</a:t>
            </a:r>
            <a:r>
              <a:rPr lang="en-US" baseline="0" dirty="0"/>
              <a:t> 12-15 will not be enforced by OSHA.</a:t>
            </a:r>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31074223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Section 16: Other information </a:t>
            </a:r>
            <a:r>
              <a:rPr lang="en-US" sz="1200" b="0" i="0" u="none" strike="noStrike" kern="1200" baseline="0" dirty="0">
                <a:solidFill>
                  <a:schemeClr val="tx1"/>
                </a:solidFill>
                <a:latin typeface="Arial" charset="0"/>
                <a:ea typeface="ＭＳ Ｐゴシック" charset="0"/>
                <a:cs typeface="+mn-cs"/>
              </a:rPr>
              <a:t>includes the date of preparation or last revision.</a:t>
            </a:r>
            <a:endParaRPr lang="en-US" dirty="0"/>
          </a:p>
        </p:txBody>
      </p:sp>
      <p:sp>
        <p:nvSpPr>
          <p:cNvPr id="4" name="Slide Number Placeholder 3"/>
          <p:cNvSpPr>
            <a:spLocks noGrp="1"/>
          </p:cNvSpPr>
          <p:nvPr>
            <p:ph type="sldNum" sz="quarter" idx="10"/>
          </p:nvPr>
        </p:nvSpPr>
        <p:spPr/>
        <p:txBody>
          <a:bodyPr/>
          <a:lstStyle/>
          <a:p>
            <a:fld id="{525EFC79-C02F-214D-8930-AD33E7C69D6E}"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20762734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ＭＳ Ｐゴシック" charset="0"/>
                <a:cs typeface="+mn-cs"/>
              </a:rPr>
              <a:t>Employers must ensure that the SDSs are readily accessible to employees for all hazardous chemicals in their workplace. This may be done in many ways. For example, employers may keep the SDSs in a binder or on computers as long as the employees have immediate access to the information without leaving their work area when needed and a back-up is available for rapid access to the SDS in the case of a power outage or other emergency. Furthermore, employers may want to designate a person(s) responsible for obtaining and maintaining the SDSs. If the employer does not have an SDS, the employer or designated person(s) should contact the manufacturer to obtain one.</a:t>
            </a:r>
            <a:endParaRPr lang="en-US" b="0" dirty="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31074223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Section 16: Other information </a:t>
            </a:r>
            <a:r>
              <a:rPr lang="en-US" sz="1200" b="0" i="0" u="none" strike="noStrike" kern="1200" baseline="0" dirty="0">
                <a:solidFill>
                  <a:schemeClr val="tx1"/>
                </a:solidFill>
                <a:latin typeface="Arial" charset="0"/>
                <a:ea typeface="ＭＳ Ｐゴシック" charset="0"/>
                <a:cs typeface="+mn-cs"/>
              </a:rPr>
              <a:t>includes the date of preparation or last revision.</a:t>
            </a:r>
            <a:endParaRPr lang="en-US" dirty="0"/>
          </a:p>
        </p:txBody>
      </p:sp>
      <p:sp>
        <p:nvSpPr>
          <p:cNvPr id="4" name="Slide Number Placeholder 3"/>
          <p:cNvSpPr>
            <a:spLocks noGrp="1"/>
          </p:cNvSpPr>
          <p:nvPr>
            <p:ph type="sldNum" sz="quarter" idx="10"/>
          </p:nvPr>
        </p:nvSpPr>
        <p:spPr/>
        <p:txBody>
          <a:bodyPr/>
          <a:lstStyle/>
          <a:p>
            <a:fld id="{525EFC79-C02F-214D-8930-AD33E7C69D6E}"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130502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itchFamily="34" charset="0"/>
                <a:cs typeface="Arial" pitchFamily="34" charset="0"/>
              </a:rPr>
              <a:t>Answer: a.</a:t>
            </a:r>
          </a:p>
          <a:p>
            <a:r>
              <a:rPr lang="en-US" sz="1200" dirty="0">
                <a:latin typeface="Arial" pitchFamily="34" charset="0"/>
                <a:cs typeface="Arial" pitchFamily="34" charset="0"/>
              </a:rPr>
              <a:t>Excellent choice! Do make sure that you involve your supervisor too. He may already have some information that could be helpful.</a:t>
            </a:r>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3107422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three key areas are Hazard Classification, Labels, and Safety Data</a:t>
            </a:r>
            <a:r>
              <a:rPr lang="en-US" baseline="0" dirty="0"/>
              <a:t> Sheets.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Given recent changes to OSHA’s Hazard Communication Standard and the movement to a globally harmonized hazard communication system, the employees attending this training should be able to understand key elements of the new system.</a:t>
            </a:r>
          </a:p>
        </p:txBody>
      </p:sp>
      <p:sp>
        <p:nvSpPr>
          <p:cNvPr id="4" name="Slide Number Placeholder 3"/>
          <p:cNvSpPr>
            <a:spLocks noGrp="1"/>
          </p:cNvSpPr>
          <p:nvPr>
            <p:ph type="sldNum" sz="quarter" idx="10"/>
          </p:nvPr>
        </p:nvSpPr>
        <p:spPr/>
        <p:txBody>
          <a:bodyPr/>
          <a:lstStyle/>
          <a:p>
            <a:fld id="{525EFC79-C02F-214D-8930-AD33E7C69D6E}" type="slidenum">
              <a:rPr lang="en-US" smtClean="0"/>
              <a:pPr/>
              <a:t>5</a:t>
            </a:fld>
            <a:endParaRPr lang="en-US" dirty="0"/>
          </a:p>
        </p:txBody>
      </p:sp>
    </p:spTree>
    <p:extLst>
      <p:ext uri="{BB962C8B-B14F-4D97-AF65-F5344CB8AC3E}">
        <p14:creationId xmlns:p14="http://schemas.microsoft.com/office/powerpoint/2010/main" val="41866341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itchFamily="34" charset="0"/>
                <a:cs typeface="Arial" pitchFamily="34" charset="0"/>
              </a:rPr>
              <a:t>Scenario</a:t>
            </a:r>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31074223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itchFamily="34" charset="0"/>
                <a:cs typeface="Arial" pitchFamily="34" charset="0"/>
              </a:rPr>
              <a:t>Answer: a.</a:t>
            </a:r>
          </a:p>
          <a:p>
            <a:r>
              <a:rPr lang="en-US" sz="1200" dirty="0">
                <a:latin typeface="Arial" pitchFamily="34" charset="0"/>
                <a:cs typeface="Arial" pitchFamily="34" charset="0"/>
              </a:rPr>
              <a:t>Good decision. Go get the SDS and carefully review it to be completely prepared before starting work with the chemical.</a:t>
            </a:r>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31074223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itchFamily="34" charset="0"/>
                <a:cs typeface="Arial" pitchFamily="34" charset="0"/>
              </a:rPr>
              <a:t>Answer: b.</a:t>
            </a:r>
          </a:p>
          <a:p>
            <a:r>
              <a:rPr lang="en-US" sz="1200" dirty="0">
                <a:latin typeface="Arial" pitchFamily="34" charset="0"/>
                <a:cs typeface="Arial" pitchFamily="34" charset="0"/>
              </a:rPr>
              <a:t>You betcha! Go for it.</a:t>
            </a:r>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31074223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Resources</a:t>
            </a:r>
          </a:p>
        </p:txBody>
      </p:sp>
      <p:sp>
        <p:nvSpPr>
          <p:cNvPr id="4" name="Slide Number Placeholder 3"/>
          <p:cNvSpPr>
            <a:spLocks noGrp="1"/>
          </p:cNvSpPr>
          <p:nvPr>
            <p:ph type="sldNum" sz="quarter" idx="10"/>
          </p:nvPr>
        </p:nvSpPr>
        <p:spPr/>
        <p:txBody>
          <a:bodyPr/>
          <a:lstStyle/>
          <a:p>
            <a:fld id="{525EFC79-C02F-214D-8930-AD33E7C69D6E}" type="slidenum">
              <a:rPr lang="en-US" smtClean="0"/>
              <a:pPr/>
              <a:t>53</a:t>
            </a:fld>
            <a:endParaRPr lang="en-US" dirty="0"/>
          </a:p>
        </p:txBody>
      </p:sp>
    </p:spTree>
    <p:extLst>
      <p:ext uri="{BB962C8B-B14F-4D97-AF65-F5344CB8AC3E}">
        <p14:creationId xmlns:p14="http://schemas.microsoft.com/office/powerpoint/2010/main" val="3468206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HazCom Web Page</a:t>
            </a:r>
          </a:p>
        </p:txBody>
      </p:sp>
      <p:sp>
        <p:nvSpPr>
          <p:cNvPr id="4" name="Slide Number Placeholder 3"/>
          <p:cNvSpPr>
            <a:spLocks noGrp="1"/>
          </p:cNvSpPr>
          <p:nvPr>
            <p:ph type="sldNum" sz="quarter" idx="10"/>
          </p:nvPr>
        </p:nvSpPr>
        <p:spPr/>
        <p:txBody>
          <a:bodyPr/>
          <a:lstStyle/>
          <a:p>
            <a:fld id="{525EFC79-C02F-214D-8930-AD33E7C69D6E}" type="slidenum">
              <a:rPr lang="en-US" smtClean="0"/>
              <a:pPr/>
              <a:t>54</a:t>
            </a:fld>
            <a:endParaRPr lang="en-US" dirty="0"/>
          </a:p>
        </p:txBody>
      </p:sp>
    </p:spTree>
    <p:extLst>
      <p:ext uri="{BB962C8B-B14F-4D97-AF65-F5344CB8AC3E}">
        <p14:creationId xmlns:p14="http://schemas.microsoft.com/office/powerpoint/2010/main" val="3734311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097">
              <a:defRPr/>
            </a:pPr>
            <a:r>
              <a:rPr lang="en-US" baseline="0" dirty="0"/>
              <a:t>OSHA Quick Card – Hazard Communication – Standard Pictogram (OSHA 3491)</a:t>
            </a:r>
            <a:endParaRPr lang="en-US" dirty="0"/>
          </a:p>
          <a:p>
            <a:pPr defTabSz="956097">
              <a:defRPr/>
            </a:pPr>
            <a:r>
              <a:rPr lang="en-US" baseline="0" dirty="0"/>
              <a:t>OSHA Quick Card – Hazard Communication – Standard Labels (OSHA 3492)</a:t>
            </a:r>
          </a:p>
          <a:p>
            <a:r>
              <a:rPr lang="en-US" baseline="0" dirty="0"/>
              <a:t>OSHA Quick Card – Hazard Communication – Safety Data Sheets (OSHA 3493)</a:t>
            </a:r>
          </a:p>
        </p:txBody>
      </p:sp>
      <p:sp>
        <p:nvSpPr>
          <p:cNvPr id="4" name="Slide Number Placeholder 3"/>
          <p:cNvSpPr>
            <a:spLocks noGrp="1"/>
          </p:cNvSpPr>
          <p:nvPr>
            <p:ph type="sldNum" sz="quarter" idx="10"/>
          </p:nvPr>
        </p:nvSpPr>
        <p:spPr/>
        <p:txBody>
          <a:bodyPr/>
          <a:lstStyle/>
          <a:p>
            <a:fld id="{525EFC79-C02F-214D-8930-AD33E7C69D6E}" type="slidenum">
              <a:rPr lang="en-US" smtClean="0"/>
              <a:pPr/>
              <a:t>55</a:t>
            </a:fld>
            <a:endParaRPr lang="en-US" dirty="0"/>
          </a:p>
        </p:txBody>
      </p:sp>
    </p:spTree>
    <p:extLst>
      <p:ext uri="{BB962C8B-B14F-4D97-AF65-F5344CB8AC3E}">
        <p14:creationId xmlns:p14="http://schemas.microsoft.com/office/powerpoint/2010/main" val="7859926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Questions? You will now take a short quiz to confirm your comprehension of this training.</a:t>
            </a:r>
          </a:p>
          <a:p>
            <a:endParaRPr lang="en-US" dirty="0"/>
          </a:p>
        </p:txBody>
      </p:sp>
      <p:sp>
        <p:nvSpPr>
          <p:cNvPr id="4" name="Slide Number Placeholder 3"/>
          <p:cNvSpPr>
            <a:spLocks noGrp="1"/>
          </p:cNvSpPr>
          <p:nvPr>
            <p:ph type="sldNum" sz="quarter" idx="10"/>
          </p:nvPr>
        </p:nvSpPr>
        <p:spPr/>
        <p:txBody>
          <a:bodyPr/>
          <a:lstStyle/>
          <a:p>
            <a:fld id="{525EFC79-C02F-214D-8930-AD33E7C69D6E}"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2020047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GHS Pictograms</a:t>
            </a:r>
          </a:p>
        </p:txBody>
      </p:sp>
      <p:sp>
        <p:nvSpPr>
          <p:cNvPr id="4" name="Slide Number Placeholder 3"/>
          <p:cNvSpPr>
            <a:spLocks noGrp="1"/>
          </p:cNvSpPr>
          <p:nvPr>
            <p:ph type="sldNum" sz="quarter" idx="10"/>
          </p:nvPr>
        </p:nvSpPr>
        <p:spPr/>
        <p:txBody>
          <a:bodyPr/>
          <a:lstStyle/>
          <a:p>
            <a:fld id="{525EFC79-C02F-214D-8930-AD33E7C69D6E}" type="slidenum">
              <a:rPr lang="en-US" smtClean="0"/>
              <a:pPr/>
              <a:t>6</a:t>
            </a:fld>
            <a:endParaRPr lang="en-US" dirty="0"/>
          </a:p>
        </p:txBody>
      </p:sp>
    </p:spTree>
    <p:extLst>
      <p:ext uri="{BB962C8B-B14F-4D97-AF65-F5344CB8AC3E}">
        <p14:creationId xmlns:p14="http://schemas.microsoft.com/office/powerpoint/2010/main" val="3706025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Flame Over</a:t>
            </a:r>
            <a:r>
              <a:rPr lang="en-US" baseline="0" dirty="0"/>
              <a:t> Circle = Oxidizers</a:t>
            </a:r>
            <a:endParaRPr lang="en-US" dirty="0"/>
          </a:p>
        </p:txBody>
      </p:sp>
      <p:sp>
        <p:nvSpPr>
          <p:cNvPr id="4" name="Slide Number Placeholder 3"/>
          <p:cNvSpPr>
            <a:spLocks noGrp="1"/>
          </p:cNvSpPr>
          <p:nvPr>
            <p:ph type="sldNum" sz="quarter" idx="10"/>
          </p:nvPr>
        </p:nvSpPr>
        <p:spPr/>
        <p:txBody>
          <a:bodyPr/>
          <a:lstStyle/>
          <a:p>
            <a:fld id="{525EFC79-C02F-214D-8930-AD33E7C69D6E}" type="slidenum">
              <a:rPr lang="en-US" smtClean="0"/>
              <a:pPr/>
              <a:t>7</a:t>
            </a:fld>
            <a:endParaRPr lang="en-US" dirty="0"/>
          </a:p>
        </p:txBody>
      </p:sp>
    </p:spTree>
    <p:extLst>
      <p:ext uri="{BB962C8B-B14F-4D97-AF65-F5344CB8AC3E}">
        <p14:creationId xmlns:p14="http://schemas.microsoft.com/office/powerpoint/2010/main" val="3856175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Gas Cylinder =</a:t>
            </a:r>
            <a:r>
              <a:rPr lang="en-US" baseline="0" dirty="0"/>
              <a:t> Gases Under Pressure</a:t>
            </a:r>
            <a:endParaRPr lang="en-US" dirty="0"/>
          </a:p>
        </p:txBody>
      </p:sp>
      <p:sp>
        <p:nvSpPr>
          <p:cNvPr id="4" name="Slide Number Placeholder 3"/>
          <p:cNvSpPr>
            <a:spLocks noGrp="1"/>
          </p:cNvSpPr>
          <p:nvPr>
            <p:ph type="sldNum" sz="quarter" idx="10"/>
          </p:nvPr>
        </p:nvSpPr>
        <p:spPr/>
        <p:txBody>
          <a:bodyPr/>
          <a:lstStyle/>
          <a:p>
            <a:fld id="{525EFC79-C02F-214D-8930-AD33E7C69D6E}" type="slidenum">
              <a:rPr lang="en-US" smtClean="0"/>
              <a:pPr/>
              <a:t>8</a:t>
            </a:fld>
            <a:endParaRPr lang="en-US" dirty="0"/>
          </a:p>
        </p:txBody>
      </p:sp>
    </p:spTree>
    <p:extLst>
      <p:ext uri="{BB962C8B-B14F-4D97-AF65-F5344CB8AC3E}">
        <p14:creationId xmlns:p14="http://schemas.microsoft.com/office/powerpoint/2010/main" val="3891439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Exploding Bomb = Explosives / Self Reactives / Organic</a:t>
            </a:r>
            <a:r>
              <a:rPr lang="en-US" baseline="0" dirty="0"/>
              <a:t> Peroxides</a:t>
            </a:r>
            <a:endParaRPr lang="en-US" dirty="0"/>
          </a:p>
        </p:txBody>
      </p:sp>
      <p:sp>
        <p:nvSpPr>
          <p:cNvPr id="4" name="Slide Number Placeholder 3"/>
          <p:cNvSpPr>
            <a:spLocks noGrp="1"/>
          </p:cNvSpPr>
          <p:nvPr>
            <p:ph type="sldNum" sz="quarter" idx="10"/>
          </p:nvPr>
        </p:nvSpPr>
        <p:spPr/>
        <p:txBody>
          <a:bodyPr/>
          <a:lstStyle/>
          <a:p>
            <a:fld id="{525EFC79-C02F-214D-8930-AD33E7C69D6E}" type="slidenum">
              <a:rPr lang="en-US" smtClean="0"/>
              <a:pPr/>
              <a:t>9</a:t>
            </a:fld>
            <a:endParaRPr lang="en-US" dirty="0"/>
          </a:p>
        </p:txBody>
      </p:sp>
    </p:spTree>
    <p:extLst>
      <p:ext uri="{BB962C8B-B14F-4D97-AF65-F5344CB8AC3E}">
        <p14:creationId xmlns:p14="http://schemas.microsoft.com/office/powerpoint/2010/main" val="1093043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864293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608575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300977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5095287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123539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983469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0" y="0"/>
            <a:ext cx="9144000" cy="9906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userDrawn="1"/>
        </p:nvSpPr>
        <p:spPr>
          <a:xfrm>
            <a:off x="0" y="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cxnSp>
        <p:nvCxnSpPr>
          <p:cNvPr id="10" name="Straight Connector 9"/>
          <p:cNvCxnSpPr/>
          <p:nvPr userDrawn="1"/>
        </p:nvCxnSpPr>
        <p:spPr>
          <a:xfrm flipH="1">
            <a:off x="0" y="1005348"/>
            <a:ext cx="9144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489644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730281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400828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4890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45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745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643587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308045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509275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268735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964941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762025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135592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0" y="0"/>
            <a:ext cx="9144000" cy="9906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userDrawn="1"/>
        </p:nvSpPr>
        <p:spPr>
          <a:xfrm>
            <a:off x="0" y="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cxnSp>
        <p:nvCxnSpPr>
          <p:cNvPr id="10" name="Straight Connector 9"/>
          <p:cNvCxnSpPr/>
          <p:nvPr userDrawn="1"/>
        </p:nvCxnSpPr>
        <p:spPr>
          <a:xfrm flipH="1">
            <a:off x="0" y="1005348"/>
            <a:ext cx="9144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124777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689344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7884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981200"/>
            <a:ext cx="40386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40386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57200" y="4076700"/>
            <a:ext cx="82296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2904105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617222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2050747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099922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3239039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859316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3913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82296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4076700"/>
            <a:ext cx="82296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45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745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981200"/>
            <a:ext cx="40386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40386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57200" y="4076700"/>
            <a:ext cx="82296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82296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4076700"/>
            <a:ext cx="82296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021527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82685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53137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24285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50584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973654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9540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652871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261464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41506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45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745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46868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35131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0" y="0"/>
            <a:ext cx="9144000" cy="9906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userDrawn="1"/>
        </p:nvSpPr>
        <p:spPr>
          <a:xfrm>
            <a:off x="0" y="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cxnSp>
        <p:nvCxnSpPr>
          <p:cNvPr id="10" name="Straight Connector 9"/>
          <p:cNvCxnSpPr/>
          <p:nvPr userDrawn="1"/>
        </p:nvCxnSpPr>
        <p:spPr>
          <a:xfrm flipH="1">
            <a:off x="0" y="1005348"/>
            <a:ext cx="9144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581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87818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71318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71920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76299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884746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82055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53096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26720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51617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7BB8AF-C16A-4836-A92D-61834B5F0BA5}" type="datetime4">
              <a:rPr lang="en-US" smtClean="0"/>
              <a:pPr/>
              <a:t>July 12,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40136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0" y="0"/>
            <a:ext cx="9144000" cy="9906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userDrawn="1"/>
        </p:nvSpPr>
        <p:spPr>
          <a:xfrm>
            <a:off x="0" y="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cxnSp>
        <p:nvCxnSpPr>
          <p:cNvPr id="10" name="Straight Connector 9"/>
          <p:cNvCxnSpPr/>
          <p:nvPr userDrawn="1"/>
        </p:nvCxnSpPr>
        <p:spPr>
          <a:xfrm flipH="1">
            <a:off x="0" y="1005348"/>
            <a:ext cx="9144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5299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57527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72075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64857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933949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886455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06943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03295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1361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73696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387325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0" y="0"/>
            <a:ext cx="9144000" cy="9906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userDrawn="1"/>
        </p:nvSpPr>
        <p:spPr>
          <a:xfrm>
            <a:off x="0" y="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cxnSp>
        <p:nvCxnSpPr>
          <p:cNvPr id="10" name="Straight Connector 9"/>
          <p:cNvCxnSpPr/>
          <p:nvPr userDrawn="1"/>
        </p:nvCxnSpPr>
        <p:spPr>
          <a:xfrm flipH="1">
            <a:off x="0" y="1005348"/>
            <a:ext cx="9144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0665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69904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34797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18392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45321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52919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67780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9186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92119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53790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18053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0" y="0"/>
            <a:ext cx="9144000" cy="9906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userDrawn="1"/>
        </p:nvSpPr>
        <p:spPr>
          <a:xfrm>
            <a:off x="0" y="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cxnSp>
        <p:nvCxnSpPr>
          <p:cNvPr id="10" name="Straight Connector 9"/>
          <p:cNvCxnSpPr/>
          <p:nvPr userDrawn="1"/>
        </p:nvCxnSpPr>
        <p:spPr>
          <a:xfrm flipH="1">
            <a:off x="0" y="1005348"/>
            <a:ext cx="9144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8535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303416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353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847486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43901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919119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5183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061167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27423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43501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30794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0" y="0"/>
            <a:ext cx="9144000" cy="9906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userDrawn="1"/>
        </p:nvSpPr>
        <p:spPr>
          <a:xfrm>
            <a:off x="0" y="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cxnSp>
        <p:nvCxnSpPr>
          <p:cNvPr id="10" name="Straight Connector 9"/>
          <p:cNvCxnSpPr/>
          <p:nvPr userDrawn="1"/>
        </p:nvCxnSpPr>
        <p:spPr>
          <a:xfrm flipH="1">
            <a:off x="0" y="1005348"/>
            <a:ext cx="9144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7943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773634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135472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14993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668830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7495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463161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259025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277403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3153661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710371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0" y="0"/>
            <a:ext cx="9144000" cy="9906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userDrawn="1"/>
        </p:nvSpPr>
        <p:spPr>
          <a:xfrm>
            <a:off x="0" y="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cxnSp>
        <p:nvCxnSpPr>
          <p:cNvPr id="10" name="Straight Connector 9"/>
          <p:cNvCxnSpPr/>
          <p:nvPr userDrawn="1"/>
        </p:nvCxnSpPr>
        <p:spPr>
          <a:xfrm flipH="1">
            <a:off x="0" y="1005348"/>
            <a:ext cx="9144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83974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906435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70857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96845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6BB5D4-AB0B-4FC0-9A72-97BB79862B8C}" type="datetimeFigureOut">
              <a:rPr lang="en-US" smtClean="0">
                <a:solidFill>
                  <a:prstClr val="black">
                    <a:tint val="75000"/>
                  </a:prstClr>
                </a:solidFill>
              </a:rPr>
              <a:pPr/>
              <a:t>7/12/2023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7FDB317-1E98-4027-B1F6-BA10CFCDF1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4668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0.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1.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3.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shade val="30000"/>
                <a:satMod val="115000"/>
              </a:schemeClr>
            </a:gs>
            <a:gs pos="12000">
              <a:schemeClr val="accent5">
                <a:lumMod val="90000"/>
              </a:schemeClr>
            </a:gs>
            <a:gs pos="100000">
              <a:schemeClr val="accent1">
                <a:shade val="100000"/>
                <a:satMod val="115000"/>
              </a:schemeClr>
            </a:gs>
          </a:gsLst>
          <a:lin ang="5400000" scaled="0"/>
          <a:tileRect/>
        </a:gra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15"/>
          <a:srcRect t="2222"/>
          <a:stretch>
            <a:fillRect/>
          </a:stretch>
        </p:blipFill>
        <p:spPr bwMode="auto">
          <a:xfrm>
            <a:off x="0" y="0"/>
            <a:ext cx="9145588" cy="67071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981200"/>
            <a:ext cx="82296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8"/>
          <p:cNvSpPr>
            <a:spLocks noChangeArrowheads="1"/>
          </p:cNvSpPr>
          <p:nvPr/>
        </p:nvSpPr>
        <p:spPr bwMode="auto">
          <a:xfrm>
            <a:off x="0" y="6705600"/>
            <a:ext cx="9144000" cy="152400"/>
          </a:xfrm>
          <a:prstGeom prst="rect">
            <a:avLst/>
          </a:prstGeom>
          <a:solidFill>
            <a:srgbClr val="FFB300"/>
          </a:solidFill>
          <a:ln>
            <a:noFill/>
          </a:ln>
        </p:spPr>
        <p:txBody>
          <a:bodyPr wrap="none" anchor="ctr"/>
          <a:lstStyle/>
          <a:p>
            <a:pPr>
              <a:defRPr/>
            </a:pPr>
            <a:endParaRPr lang="en-US" dirty="0">
              <a:ea typeface="ＭＳ Ｐゴシック" pitchFamily="-111" charset="-128"/>
              <a:cs typeface="+mn-cs"/>
            </a:endParaRPr>
          </a:p>
        </p:txBody>
      </p:sp>
      <p:sp>
        <p:nvSpPr>
          <p:cNvPr id="1030" name="Rectangle 9"/>
          <p:cNvSpPr>
            <a:spLocks noChangeArrowheads="1"/>
          </p:cNvSpPr>
          <p:nvPr/>
        </p:nvSpPr>
        <p:spPr bwMode="auto">
          <a:xfrm>
            <a:off x="0" y="1676400"/>
            <a:ext cx="9144000" cy="36513"/>
          </a:xfrm>
          <a:prstGeom prst="rect">
            <a:avLst/>
          </a:prstGeom>
          <a:solidFill>
            <a:srgbClr val="FFB300"/>
          </a:solidFill>
          <a:ln>
            <a:noFill/>
          </a:ln>
        </p:spPr>
        <p:txBody>
          <a:bodyPr wrap="none" anchor="ctr"/>
          <a:lstStyle/>
          <a:p>
            <a:pPr>
              <a:defRPr/>
            </a:pPr>
            <a:endParaRPr lang="en-US" dirty="0">
              <a:ea typeface="ＭＳ Ｐゴシック" pitchFamily="-111" charset="-128"/>
              <a:cs typeface="+mn-cs"/>
            </a:endParaRPr>
          </a:p>
        </p:txBody>
      </p:sp>
      <p:pic>
        <p:nvPicPr>
          <p:cNvPr id="1031" name="Picture 10" descr="OSHA White logo"/>
          <p:cNvPicPr>
            <a:picLocks noChangeAspect="1" noChangeArrowheads="1"/>
          </p:cNvPicPr>
          <p:nvPr/>
        </p:nvPicPr>
        <p:blipFill>
          <a:blip r:embed="rId16"/>
          <a:srcRect/>
          <a:stretch>
            <a:fillRect/>
          </a:stretch>
        </p:blipFill>
        <p:spPr bwMode="auto">
          <a:xfrm>
            <a:off x="7010400" y="5922963"/>
            <a:ext cx="1371600" cy="706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hf hdr="0" ftr="0" dt="0"/>
  <p:txStyles>
    <p:titleStyle>
      <a:lvl1pPr algn="ctr" rtl="0" eaLnBrk="1" fontAlgn="base" hangingPunct="1">
        <a:spcBef>
          <a:spcPct val="0"/>
        </a:spcBef>
        <a:spcAft>
          <a:spcPct val="0"/>
        </a:spcAft>
        <a:defRPr sz="4000" b="1">
          <a:solidFill>
            <a:schemeClr val="bg1"/>
          </a:solidFill>
          <a:latin typeface="+mj-lt"/>
          <a:ea typeface="ＭＳ Ｐゴシック" pitchFamily="-111" charset="-128"/>
          <a:cs typeface="ＭＳ Ｐゴシック"/>
        </a:defRPr>
      </a:lvl1pPr>
      <a:lvl2pPr algn="ctr" rtl="0" eaLnBrk="1" fontAlgn="base" hangingPunct="1">
        <a:spcBef>
          <a:spcPct val="0"/>
        </a:spcBef>
        <a:spcAft>
          <a:spcPct val="0"/>
        </a:spcAft>
        <a:defRPr sz="4000" b="1">
          <a:solidFill>
            <a:schemeClr val="bg1"/>
          </a:solidFill>
          <a:latin typeface="Arial" charset="0"/>
          <a:ea typeface="ＭＳ Ｐゴシック" pitchFamily="-111" charset="-128"/>
          <a:cs typeface="ＭＳ Ｐゴシック"/>
        </a:defRPr>
      </a:lvl2pPr>
      <a:lvl3pPr algn="ctr" rtl="0" eaLnBrk="1" fontAlgn="base" hangingPunct="1">
        <a:spcBef>
          <a:spcPct val="0"/>
        </a:spcBef>
        <a:spcAft>
          <a:spcPct val="0"/>
        </a:spcAft>
        <a:defRPr sz="4000" b="1">
          <a:solidFill>
            <a:schemeClr val="bg1"/>
          </a:solidFill>
          <a:latin typeface="Arial" charset="0"/>
          <a:ea typeface="ＭＳ Ｐゴシック" pitchFamily="-111" charset="-128"/>
          <a:cs typeface="ＭＳ Ｐゴシック"/>
        </a:defRPr>
      </a:lvl3pPr>
      <a:lvl4pPr algn="ctr" rtl="0" eaLnBrk="1" fontAlgn="base" hangingPunct="1">
        <a:spcBef>
          <a:spcPct val="0"/>
        </a:spcBef>
        <a:spcAft>
          <a:spcPct val="0"/>
        </a:spcAft>
        <a:defRPr sz="4000" b="1">
          <a:solidFill>
            <a:schemeClr val="bg1"/>
          </a:solidFill>
          <a:latin typeface="Arial" charset="0"/>
          <a:ea typeface="ＭＳ Ｐゴシック" pitchFamily="-111" charset="-128"/>
          <a:cs typeface="ＭＳ Ｐゴシック"/>
        </a:defRPr>
      </a:lvl4pPr>
      <a:lvl5pPr algn="ctr" rtl="0" eaLnBrk="1" fontAlgn="base" hangingPunct="1">
        <a:spcBef>
          <a:spcPct val="0"/>
        </a:spcBef>
        <a:spcAft>
          <a:spcPct val="0"/>
        </a:spcAft>
        <a:defRPr sz="4000" b="1">
          <a:solidFill>
            <a:schemeClr val="bg1"/>
          </a:solidFill>
          <a:latin typeface="Arial" charset="0"/>
          <a:ea typeface="ＭＳ Ｐゴシック" pitchFamily="-111" charset="-128"/>
          <a:cs typeface="ＭＳ Ｐゴシック"/>
        </a:defRPr>
      </a:lvl5pPr>
      <a:lvl6pPr marL="457200" algn="ctr" rtl="0" eaLnBrk="1" fontAlgn="base" hangingPunct="1">
        <a:spcBef>
          <a:spcPct val="0"/>
        </a:spcBef>
        <a:spcAft>
          <a:spcPct val="0"/>
        </a:spcAft>
        <a:defRPr sz="4000" b="1">
          <a:solidFill>
            <a:schemeClr val="bg1"/>
          </a:solidFill>
          <a:latin typeface="Arial" charset="0"/>
        </a:defRPr>
      </a:lvl6pPr>
      <a:lvl7pPr marL="914400" algn="ctr" rtl="0" eaLnBrk="1" fontAlgn="base" hangingPunct="1">
        <a:spcBef>
          <a:spcPct val="0"/>
        </a:spcBef>
        <a:spcAft>
          <a:spcPct val="0"/>
        </a:spcAft>
        <a:defRPr sz="4000" b="1">
          <a:solidFill>
            <a:schemeClr val="bg1"/>
          </a:solidFill>
          <a:latin typeface="Arial" charset="0"/>
        </a:defRPr>
      </a:lvl7pPr>
      <a:lvl8pPr marL="1371600" algn="ctr" rtl="0" eaLnBrk="1" fontAlgn="base" hangingPunct="1">
        <a:spcBef>
          <a:spcPct val="0"/>
        </a:spcBef>
        <a:spcAft>
          <a:spcPct val="0"/>
        </a:spcAft>
        <a:defRPr sz="4000" b="1">
          <a:solidFill>
            <a:schemeClr val="bg1"/>
          </a:solidFill>
          <a:latin typeface="Arial" charset="0"/>
        </a:defRPr>
      </a:lvl8pPr>
      <a:lvl9pPr marL="1828800" algn="ctr" rtl="0" eaLnBrk="1" fontAlgn="base" hangingPunct="1">
        <a:spcBef>
          <a:spcPct val="0"/>
        </a:spcBef>
        <a:spcAft>
          <a:spcPct val="0"/>
        </a:spcAft>
        <a:defRPr sz="40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ＭＳ Ｐゴシック" pitchFamily="-111" charset="-128"/>
          <a:cs typeface="ＭＳ Ｐゴシック"/>
        </a:defRPr>
      </a:lvl1pPr>
      <a:lvl2pPr marL="742950" indent="-285750" algn="l" rtl="0" eaLnBrk="1" fontAlgn="base" hangingPunct="1">
        <a:spcBef>
          <a:spcPct val="20000"/>
        </a:spcBef>
        <a:spcAft>
          <a:spcPct val="0"/>
        </a:spcAft>
        <a:buChar char="–"/>
        <a:defRPr sz="2800">
          <a:solidFill>
            <a:schemeClr val="bg1"/>
          </a:solidFill>
          <a:latin typeface="+mn-lt"/>
          <a:ea typeface="ＭＳ Ｐゴシック" pitchFamily="25" charset="-128"/>
          <a:cs typeface="ＭＳ Ｐゴシック"/>
        </a:defRPr>
      </a:lvl2pPr>
      <a:lvl3pPr marL="1143000" indent="-228600" algn="l" rtl="0" eaLnBrk="1" fontAlgn="base" hangingPunct="1">
        <a:spcBef>
          <a:spcPct val="20000"/>
        </a:spcBef>
        <a:spcAft>
          <a:spcPct val="0"/>
        </a:spcAft>
        <a:buChar char="•"/>
        <a:defRPr sz="2400">
          <a:solidFill>
            <a:schemeClr val="bg1"/>
          </a:solidFill>
          <a:latin typeface="+mn-lt"/>
          <a:ea typeface="ＭＳ Ｐゴシック" pitchFamily="25" charset="-128"/>
          <a:cs typeface="ＭＳ Ｐゴシック"/>
        </a:defRPr>
      </a:lvl3pPr>
      <a:lvl4pPr marL="1600200" indent="-228600" algn="l" rtl="0" eaLnBrk="1" fontAlgn="base" hangingPunct="1">
        <a:spcBef>
          <a:spcPct val="20000"/>
        </a:spcBef>
        <a:spcAft>
          <a:spcPct val="0"/>
        </a:spcAft>
        <a:buChar char="–"/>
        <a:defRPr sz="2000">
          <a:solidFill>
            <a:schemeClr val="bg1"/>
          </a:solidFill>
          <a:latin typeface="+mn-lt"/>
          <a:ea typeface="ＭＳ Ｐゴシック" pitchFamily="25" charset="-128"/>
          <a:cs typeface="ＭＳ Ｐゴシック"/>
        </a:defRPr>
      </a:lvl4pPr>
      <a:lvl5pPr marL="2057400" indent="-228600" algn="l" rtl="0" eaLnBrk="1" fontAlgn="base" hangingPunct="1">
        <a:spcBef>
          <a:spcPct val="20000"/>
        </a:spcBef>
        <a:spcAft>
          <a:spcPct val="0"/>
        </a:spcAft>
        <a:buChar char="»"/>
        <a:defRPr sz="2000">
          <a:solidFill>
            <a:schemeClr val="bg1"/>
          </a:solidFill>
          <a:latin typeface="+mn-lt"/>
          <a:ea typeface="ＭＳ Ｐゴシック" pitchFamily="25" charset="-128"/>
          <a:cs typeface="ＭＳ Ｐゴシック"/>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16BB5D4-AB0B-4FC0-9A72-97BB79862B8C}" type="datetimeFigureOut">
              <a:rPr lang="en-US" smtClean="0">
                <a:solidFill>
                  <a:prstClr val="black">
                    <a:tint val="75000"/>
                  </a:prstClr>
                </a:solidFill>
                <a:latin typeface="Calibri"/>
              </a:rPr>
              <a:pPr fontAlgn="auto">
                <a:spcBef>
                  <a:spcPts val="0"/>
                </a:spcBef>
                <a:spcAft>
                  <a:spcPts val="0"/>
                </a:spcAft>
              </a:pPr>
              <a:t>7/12/2023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7FDB317-1E98-4027-B1F6-BA10CFCDF1E6}"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347151173"/>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16BB5D4-AB0B-4FC0-9A72-97BB79862B8C}" type="datetimeFigureOut">
              <a:rPr lang="en-US" smtClean="0">
                <a:solidFill>
                  <a:prstClr val="black">
                    <a:tint val="75000"/>
                  </a:prstClr>
                </a:solidFill>
                <a:latin typeface="Calibri"/>
              </a:rPr>
              <a:pPr fontAlgn="auto">
                <a:spcBef>
                  <a:spcPts val="0"/>
                </a:spcBef>
                <a:spcAft>
                  <a:spcPts val="0"/>
                </a:spcAft>
              </a:pPr>
              <a:t>7/12/2023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7FDB317-1E98-4027-B1F6-BA10CFCDF1E6}"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57046275"/>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shade val="30000"/>
                <a:satMod val="115000"/>
              </a:schemeClr>
            </a:gs>
            <a:gs pos="12000">
              <a:schemeClr val="accent5">
                <a:lumMod val="90000"/>
              </a:schemeClr>
            </a:gs>
            <a:gs pos="100000">
              <a:schemeClr val="accent1">
                <a:shade val="100000"/>
                <a:satMod val="115000"/>
              </a:schemeClr>
            </a:gs>
          </a:gsLst>
          <a:lin ang="5400000" scaled="0"/>
          <a:tileRect/>
        </a:gradFill>
        <a:effectLst/>
      </p:bgPr>
    </p:bg>
    <p:spTree>
      <p:nvGrpSpPr>
        <p:cNvPr id="1" name=""/>
        <p:cNvGrpSpPr/>
        <p:nvPr/>
      </p:nvGrpSpPr>
      <p:grpSpPr>
        <a:xfrm>
          <a:off x="0" y="0"/>
          <a:ext cx="0" cy="0"/>
          <a:chOff x="0" y="0"/>
          <a:chExt cx="0" cy="0"/>
        </a:xfrm>
      </p:grpSpPr>
      <p:pic>
        <p:nvPicPr>
          <p:cNvPr id="15362" name="Picture 7"/>
          <p:cNvPicPr>
            <a:picLocks noChangeAspect="1" noChangeArrowheads="1"/>
          </p:cNvPicPr>
          <p:nvPr/>
        </p:nvPicPr>
        <p:blipFill>
          <a:blip r:embed="rId15"/>
          <a:srcRect t="2222"/>
          <a:stretch>
            <a:fillRect/>
          </a:stretch>
        </p:blipFill>
        <p:spPr bwMode="auto">
          <a:xfrm>
            <a:off x="0" y="0"/>
            <a:ext cx="9145588" cy="6707188"/>
          </a:xfrm>
          <a:prstGeom prst="rect">
            <a:avLst/>
          </a:prstGeom>
          <a:noFill/>
          <a:ln w="9525">
            <a:noFill/>
            <a:miter lim="800000"/>
            <a:headEnd/>
            <a:tailEnd/>
          </a:ln>
        </p:spPr>
      </p:pic>
      <p:sp>
        <p:nvSpPr>
          <p:cNvPr id="15363"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4" name="Rectangle 3"/>
          <p:cNvSpPr>
            <a:spLocks noGrp="1" noChangeArrowheads="1"/>
          </p:cNvSpPr>
          <p:nvPr>
            <p:ph type="body" idx="1"/>
          </p:nvPr>
        </p:nvSpPr>
        <p:spPr bwMode="auto">
          <a:xfrm>
            <a:off x="457200" y="1981200"/>
            <a:ext cx="82296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8"/>
          <p:cNvSpPr>
            <a:spLocks noChangeArrowheads="1"/>
          </p:cNvSpPr>
          <p:nvPr/>
        </p:nvSpPr>
        <p:spPr bwMode="auto">
          <a:xfrm>
            <a:off x="0" y="6705600"/>
            <a:ext cx="9144000" cy="152400"/>
          </a:xfrm>
          <a:prstGeom prst="rect">
            <a:avLst/>
          </a:prstGeom>
          <a:solidFill>
            <a:srgbClr val="FFB300"/>
          </a:solidFill>
          <a:ln>
            <a:noFill/>
          </a:ln>
        </p:spPr>
        <p:txBody>
          <a:bodyPr wrap="none" anchor="ctr"/>
          <a:lstStyle/>
          <a:p>
            <a:pPr>
              <a:defRPr/>
            </a:pPr>
            <a:endParaRPr lang="en-US" dirty="0">
              <a:solidFill>
                <a:srgbClr val="000000"/>
              </a:solidFill>
              <a:ea typeface="ＭＳ Ｐゴシック" pitchFamily="-111" charset="-128"/>
              <a:cs typeface="+mn-cs"/>
            </a:endParaRPr>
          </a:p>
        </p:txBody>
      </p:sp>
      <p:sp>
        <p:nvSpPr>
          <p:cNvPr id="1030" name="Rectangle 9"/>
          <p:cNvSpPr>
            <a:spLocks noChangeArrowheads="1"/>
          </p:cNvSpPr>
          <p:nvPr/>
        </p:nvSpPr>
        <p:spPr bwMode="auto">
          <a:xfrm>
            <a:off x="0" y="1676400"/>
            <a:ext cx="9144000" cy="36513"/>
          </a:xfrm>
          <a:prstGeom prst="rect">
            <a:avLst/>
          </a:prstGeom>
          <a:solidFill>
            <a:srgbClr val="FFB300"/>
          </a:solidFill>
          <a:ln>
            <a:noFill/>
          </a:ln>
        </p:spPr>
        <p:txBody>
          <a:bodyPr wrap="none" anchor="ctr"/>
          <a:lstStyle/>
          <a:p>
            <a:pPr>
              <a:defRPr/>
            </a:pPr>
            <a:endParaRPr lang="en-US" dirty="0">
              <a:solidFill>
                <a:srgbClr val="000000"/>
              </a:solidFill>
              <a:ea typeface="ＭＳ Ｐゴシック" pitchFamily="-111" charset="-128"/>
              <a:cs typeface="+mn-cs"/>
            </a:endParaRPr>
          </a:p>
        </p:txBody>
      </p:sp>
      <p:pic>
        <p:nvPicPr>
          <p:cNvPr id="15367" name="Picture 10" descr="OSHA White logo"/>
          <p:cNvPicPr>
            <a:picLocks noChangeAspect="1" noChangeArrowheads="1"/>
          </p:cNvPicPr>
          <p:nvPr/>
        </p:nvPicPr>
        <p:blipFill>
          <a:blip r:embed="rId16"/>
          <a:srcRect/>
          <a:stretch>
            <a:fillRect/>
          </a:stretch>
        </p:blipFill>
        <p:spPr bwMode="auto">
          <a:xfrm>
            <a:off x="7010400" y="5922963"/>
            <a:ext cx="1371600" cy="706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hf hdr="0" ftr="0" dt="0"/>
  <p:txStyles>
    <p:titleStyle>
      <a:lvl1pPr algn="ctr" rtl="0" eaLnBrk="1" fontAlgn="base" hangingPunct="1">
        <a:spcBef>
          <a:spcPct val="0"/>
        </a:spcBef>
        <a:spcAft>
          <a:spcPct val="0"/>
        </a:spcAft>
        <a:defRPr sz="4000" b="1">
          <a:solidFill>
            <a:schemeClr val="bg1"/>
          </a:solidFill>
          <a:latin typeface="+mj-lt"/>
          <a:ea typeface="ＭＳ Ｐゴシック" pitchFamily="-111" charset="-128"/>
          <a:cs typeface="ＭＳ Ｐゴシック"/>
        </a:defRPr>
      </a:lvl1pPr>
      <a:lvl2pPr algn="ctr" rtl="0" eaLnBrk="1" fontAlgn="base" hangingPunct="1">
        <a:spcBef>
          <a:spcPct val="0"/>
        </a:spcBef>
        <a:spcAft>
          <a:spcPct val="0"/>
        </a:spcAft>
        <a:defRPr sz="4000" b="1">
          <a:solidFill>
            <a:schemeClr val="bg1"/>
          </a:solidFill>
          <a:latin typeface="Arial" charset="0"/>
          <a:ea typeface="ＭＳ Ｐゴシック" pitchFamily="-111" charset="-128"/>
          <a:cs typeface="ＭＳ Ｐゴシック"/>
        </a:defRPr>
      </a:lvl2pPr>
      <a:lvl3pPr algn="ctr" rtl="0" eaLnBrk="1" fontAlgn="base" hangingPunct="1">
        <a:spcBef>
          <a:spcPct val="0"/>
        </a:spcBef>
        <a:spcAft>
          <a:spcPct val="0"/>
        </a:spcAft>
        <a:defRPr sz="4000" b="1">
          <a:solidFill>
            <a:schemeClr val="bg1"/>
          </a:solidFill>
          <a:latin typeface="Arial" charset="0"/>
          <a:ea typeface="ＭＳ Ｐゴシック" pitchFamily="-111" charset="-128"/>
          <a:cs typeface="ＭＳ Ｐゴシック"/>
        </a:defRPr>
      </a:lvl3pPr>
      <a:lvl4pPr algn="ctr" rtl="0" eaLnBrk="1" fontAlgn="base" hangingPunct="1">
        <a:spcBef>
          <a:spcPct val="0"/>
        </a:spcBef>
        <a:spcAft>
          <a:spcPct val="0"/>
        </a:spcAft>
        <a:defRPr sz="4000" b="1">
          <a:solidFill>
            <a:schemeClr val="bg1"/>
          </a:solidFill>
          <a:latin typeface="Arial" charset="0"/>
          <a:ea typeface="ＭＳ Ｐゴシック" pitchFamily="-111" charset="-128"/>
          <a:cs typeface="ＭＳ Ｐゴシック"/>
        </a:defRPr>
      </a:lvl4pPr>
      <a:lvl5pPr algn="ctr" rtl="0" eaLnBrk="1" fontAlgn="base" hangingPunct="1">
        <a:spcBef>
          <a:spcPct val="0"/>
        </a:spcBef>
        <a:spcAft>
          <a:spcPct val="0"/>
        </a:spcAft>
        <a:defRPr sz="4000" b="1">
          <a:solidFill>
            <a:schemeClr val="bg1"/>
          </a:solidFill>
          <a:latin typeface="Arial" charset="0"/>
          <a:ea typeface="ＭＳ Ｐゴシック" pitchFamily="-111" charset="-128"/>
          <a:cs typeface="ＭＳ Ｐゴシック"/>
        </a:defRPr>
      </a:lvl5pPr>
      <a:lvl6pPr marL="457200" algn="ctr" rtl="0" eaLnBrk="1" fontAlgn="base" hangingPunct="1">
        <a:spcBef>
          <a:spcPct val="0"/>
        </a:spcBef>
        <a:spcAft>
          <a:spcPct val="0"/>
        </a:spcAft>
        <a:defRPr sz="4000" b="1">
          <a:solidFill>
            <a:schemeClr val="bg1"/>
          </a:solidFill>
          <a:latin typeface="Arial" charset="0"/>
        </a:defRPr>
      </a:lvl6pPr>
      <a:lvl7pPr marL="914400" algn="ctr" rtl="0" eaLnBrk="1" fontAlgn="base" hangingPunct="1">
        <a:spcBef>
          <a:spcPct val="0"/>
        </a:spcBef>
        <a:spcAft>
          <a:spcPct val="0"/>
        </a:spcAft>
        <a:defRPr sz="4000" b="1">
          <a:solidFill>
            <a:schemeClr val="bg1"/>
          </a:solidFill>
          <a:latin typeface="Arial" charset="0"/>
        </a:defRPr>
      </a:lvl7pPr>
      <a:lvl8pPr marL="1371600" algn="ctr" rtl="0" eaLnBrk="1" fontAlgn="base" hangingPunct="1">
        <a:spcBef>
          <a:spcPct val="0"/>
        </a:spcBef>
        <a:spcAft>
          <a:spcPct val="0"/>
        </a:spcAft>
        <a:defRPr sz="4000" b="1">
          <a:solidFill>
            <a:schemeClr val="bg1"/>
          </a:solidFill>
          <a:latin typeface="Arial" charset="0"/>
        </a:defRPr>
      </a:lvl8pPr>
      <a:lvl9pPr marL="1828800" algn="ctr" rtl="0" eaLnBrk="1" fontAlgn="base" hangingPunct="1">
        <a:spcBef>
          <a:spcPct val="0"/>
        </a:spcBef>
        <a:spcAft>
          <a:spcPct val="0"/>
        </a:spcAft>
        <a:defRPr sz="40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ＭＳ Ｐゴシック" pitchFamily="-111" charset="-128"/>
          <a:cs typeface="ＭＳ Ｐゴシック"/>
        </a:defRPr>
      </a:lvl1pPr>
      <a:lvl2pPr marL="742950" indent="-285750" algn="l" rtl="0" eaLnBrk="1" fontAlgn="base" hangingPunct="1">
        <a:spcBef>
          <a:spcPct val="20000"/>
        </a:spcBef>
        <a:spcAft>
          <a:spcPct val="0"/>
        </a:spcAft>
        <a:buChar char="–"/>
        <a:defRPr sz="2800">
          <a:solidFill>
            <a:schemeClr val="bg1"/>
          </a:solidFill>
          <a:latin typeface="+mn-lt"/>
          <a:ea typeface="ＭＳ Ｐゴシック" pitchFamily="25" charset="-128"/>
          <a:cs typeface="ＭＳ Ｐゴシック"/>
        </a:defRPr>
      </a:lvl2pPr>
      <a:lvl3pPr marL="1143000" indent="-228600" algn="l" rtl="0" eaLnBrk="1" fontAlgn="base" hangingPunct="1">
        <a:spcBef>
          <a:spcPct val="20000"/>
        </a:spcBef>
        <a:spcAft>
          <a:spcPct val="0"/>
        </a:spcAft>
        <a:buChar char="•"/>
        <a:defRPr sz="2400">
          <a:solidFill>
            <a:schemeClr val="bg1"/>
          </a:solidFill>
          <a:latin typeface="+mn-lt"/>
          <a:ea typeface="ＭＳ Ｐゴシック" pitchFamily="25" charset="-128"/>
          <a:cs typeface="ＭＳ Ｐゴシック"/>
        </a:defRPr>
      </a:lvl3pPr>
      <a:lvl4pPr marL="1600200" indent="-228600" algn="l" rtl="0" eaLnBrk="1" fontAlgn="base" hangingPunct="1">
        <a:spcBef>
          <a:spcPct val="20000"/>
        </a:spcBef>
        <a:spcAft>
          <a:spcPct val="0"/>
        </a:spcAft>
        <a:buChar char="–"/>
        <a:defRPr sz="2000">
          <a:solidFill>
            <a:schemeClr val="bg1"/>
          </a:solidFill>
          <a:latin typeface="+mn-lt"/>
          <a:ea typeface="ＭＳ Ｐゴシック" pitchFamily="25" charset="-128"/>
          <a:cs typeface="ＭＳ Ｐゴシック"/>
        </a:defRPr>
      </a:lvl4pPr>
      <a:lvl5pPr marL="2057400" indent="-228600" algn="l" rtl="0" eaLnBrk="1" fontAlgn="base" hangingPunct="1">
        <a:spcBef>
          <a:spcPct val="20000"/>
        </a:spcBef>
        <a:spcAft>
          <a:spcPct val="0"/>
        </a:spcAft>
        <a:buChar char="»"/>
        <a:defRPr sz="2000">
          <a:solidFill>
            <a:schemeClr val="bg1"/>
          </a:solidFill>
          <a:latin typeface="+mn-lt"/>
          <a:ea typeface="ＭＳ Ｐゴシック" pitchFamily="25" charset="-128"/>
          <a:cs typeface="ＭＳ Ｐゴシック"/>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shade val="30000"/>
                <a:satMod val="115000"/>
              </a:schemeClr>
            </a:gs>
            <a:gs pos="12000">
              <a:schemeClr val="accent5">
                <a:lumMod val="90000"/>
              </a:schemeClr>
            </a:gs>
            <a:gs pos="100000">
              <a:schemeClr val="accent1">
                <a:shade val="100000"/>
                <a:satMod val="115000"/>
              </a:schemeClr>
            </a:gs>
          </a:gsLst>
          <a:lin ang="5400000" scaled="0"/>
          <a:tileRect/>
        </a:gradFill>
        <a:effectLst/>
      </p:bgPr>
    </p:bg>
    <p:spTree>
      <p:nvGrpSpPr>
        <p:cNvPr id="1" name=""/>
        <p:cNvGrpSpPr/>
        <p:nvPr/>
      </p:nvGrpSpPr>
      <p:grpSpPr>
        <a:xfrm>
          <a:off x="0" y="0"/>
          <a:ext cx="0" cy="0"/>
          <a:chOff x="0" y="0"/>
          <a:chExt cx="0" cy="0"/>
        </a:xfrm>
      </p:grpSpPr>
      <p:pic>
        <p:nvPicPr>
          <p:cNvPr id="2050" name="Picture 7"/>
          <p:cNvPicPr>
            <a:picLocks noChangeAspect="1" noChangeArrowheads="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0" y="-76200"/>
            <a:ext cx="9145588" cy="6859588"/>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2051"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Rectangle 3"/>
          <p:cNvSpPr>
            <a:spLocks noGrp="1" noChangeArrowheads="1"/>
          </p:cNvSpPr>
          <p:nvPr>
            <p:ph type="body" idx="1"/>
          </p:nvPr>
        </p:nvSpPr>
        <p:spPr bwMode="auto">
          <a:xfrm>
            <a:off x="457200" y="16002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3" name="Rectangle 8"/>
          <p:cNvSpPr>
            <a:spLocks noChangeArrowheads="1"/>
          </p:cNvSpPr>
          <p:nvPr userDrawn="1"/>
        </p:nvSpPr>
        <p:spPr bwMode="auto">
          <a:xfrm>
            <a:off x="0" y="6705600"/>
            <a:ext cx="9144000" cy="1524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a typeface="+mn-ea"/>
            </a:endParaRPr>
          </a:p>
        </p:txBody>
      </p:sp>
      <p:sp>
        <p:nvSpPr>
          <p:cNvPr id="2054" name="Rectangle 10"/>
          <p:cNvSpPr>
            <a:spLocks noChangeArrowheads="1"/>
          </p:cNvSpPr>
          <p:nvPr userDrawn="1"/>
        </p:nvSpPr>
        <p:spPr bwMode="auto">
          <a:xfrm flipV="1">
            <a:off x="0" y="6705600"/>
            <a:ext cx="9144000" cy="36513"/>
          </a:xfrm>
          <a:prstGeom prst="rect">
            <a:avLst/>
          </a:prstGeom>
          <a:solidFill>
            <a:srgbClr val="FFB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a typeface="+mn-ea"/>
            </a:endParaRPr>
          </a:p>
        </p:txBody>
      </p:sp>
      <p:sp>
        <p:nvSpPr>
          <p:cNvPr id="2055" name="Rectangle 11"/>
          <p:cNvSpPr>
            <a:spLocks noChangeArrowheads="1"/>
          </p:cNvSpPr>
          <p:nvPr userDrawn="1"/>
        </p:nvSpPr>
        <p:spPr bwMode="auto">
          <a:xfrm flipV="1">
            <a:off x="0" y="-114300"/>
            <a:ext cx="9144000" cy="5556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a typeface="+mn-ea"/>
            </a:endParaRPr>
          </a:p>
        </p:txBody>
      </p:sp>
      <p:pic>
        <p:nvPicPr>
          <p:cNvPr id="2056" name="Picture 22" descr="OSHA_LOGORGB"/>
          <p:cNvPicPr>
            <a:picLocks noChangeAspect="1" noChangeArrowheads="1"/>
          </p:cNvPicPr>
          <p:nvPr userDrawn="1"/>
        </p:nvPicPr>
        <p:blipFill>
          <a:blip r:embed="rId1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0" y="5791200"/>
            <a:ext cx="19050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344021"/>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ctr" rtl="0" eaLnBrk="0" fontAlgn="base" hangingPunct="0">
        <a:spcBef>
          <a:spcPct val="0"/>
        </a:spcBef>
        <a:spcAft>
          <a:spcPct val="0"/>
        </a:spcAft>
        <a:defRPr sz="4000" b="1">
          <a:solidFill>
            <a:schemeClr val="accent2"/>
          </a:solidFill>
          <a:latin typeface="+mj-lt"/>
          <a:ea typeface="+mj-ea"/>
          <a:cs typeface="+mj-cs"/>
        </a:defRPr>
      </a:lvl1pPr>
      <a:lvl2pPr algn="ctr" rtl="0" eaLnBrk="0" fontAlgn="base" hangingPunct="0">
        <a:spcBef>
          <a:spcPct val="0"/>
        </a:spcBef>
        <a:spcAft>
          <a:spcPct val="0"/>
        </a:spcAft>
        <a:defRPr sz="4000" b="1">
          <a:solidFill>
            <a:schemeClr val="accent2"/>
          </a:solidFill>
          <a:latin typeface="Arial" charset="0"/>
        </a:defRPr>
      </a:lvl2pPr>
      <a:lvl3pPr algn="ctr" rtl="0" eaLnBrk="0" fontAlgn="base" hangingPunct="0">
        <a:spcBef>
          <a:spcPct val="0"/>
        </a:spcBef>
        <a:spcAft>
          <a:spcPct val="0"/>
        </a:spcAft>
        <a:defRPr sz="4000" b="1">
          <a:solidFill>
            <a:schemeClr val="accent2"/>
          </a:solidFill>
          <a:latin typeface="Arial" charset="0"/>
        </a:defRPr>
      </a:lvl3pPr>
      <a:lvl4pPr algn="ctr" rtl="0" eaLnBrk="0" fontAlgn="base" hangingPunct="0">
        <a:spcBef>
          <a:spcPct val="0"/>
        </a:spcBef>
        <a:spcAft>
          <a:spcPct val="0"/>
        </a:spcAft>
        <a:defRPr sz="4000" b="1">
          <a:solidFill>
            <a:schemeClr val="accent2"/>
          </a:solidFill>
          <a:latin typeface="Arial" charset="0"/>
        </a:defRPr>
      </a:lvl4pPr>
      <a:lvl5pPr algn="ctr" rtl="0" eaLnBrk="0" fontAlgn="base" hangingPunct="0">
        <a:spcBef>
          <a:spcPct val="0"/>
        </a:spcBef>
        <a:spcAft>
          <a:spcPct val="0"/>
        </a:spcAft>
        <a:defRPr sz="4000" b="1">
          <a:solidFill>
            <a:schemeClr val="accent2"/>
          </a:solidFill>
          <a:latin typeface="Arial" charset="0"/>
        </a:defRPr>
      </a:lvl5pPr>
      <a:lvl6pPr marL="457200" algn="ctr" rtl="0" fontAlgn="base">
        <a:spcBef>
          <a:spcPct val="0"/>
        </a:spcBef>
        <a:spcAft>
          <a:spcPct val="0"/>
        </a:spcAft>
        <a:defRPr sz="4000" b="1">
          <a:solidFill>
            <a:schemeClr val="accent2"/>
          </a:solidFill>
          <a:latin typeface="Arial" charset="0"/>
        </a:defRPr>
      </a:lvl6pPr>
      <a:lvl7pPr marL="914400" algn="ctr" rtl="0" fontAlgn="base">
        <a:spcBef>
          <a:spcPct val="0"/>
        </a:spcBef>
        <a:spcAft>
          <a:spcPct val="0"/>
        </a:spcAft>
        <a:defRPr sz="4000" b="1">
          <a:solidFill>
            <a:schemeClr val="accent2"/>
          </a:solidFill>
          <a:latin typeface="Arial" charset="0"/>
        </a:defRPr>
      </a:lvl7pPr>
      <a:lvl8pPr marL="1371600" algn="ctr" rtl="0" fontAlgn="base">
        <a:spcBef>
          <a:spcPct val="0"/>
        </a:spcBef>
        <a:spcAft>
          <a:spcPct val="0"/>
        </a:spcAft>
        <a:defRPr sz="4000" b="1">
          <a:solidFill>
            <a:schemeClr val="accent2"/>
          </a:solidFill>
          <a:latin typeface="Arial" charset="0"/>
        </a:defRPr>
      </a:lvl8pPr>
      <a:lvl9pPr marL="1828800" algn="ctr" rtl="0" fontAlgn="base">
        <a:spcBef>
          <a:spcPct val="0"/>
        </a:spcBef>
        <a:spcAft>
          <a:spcPct val="0"/>
        </a:spcAft>
        <a:defRPr sz="40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16BB5D4-AB0B-4FC0-9A72-97BB79862B8C}" type="datetimeFigureOut">
              <a:rPr lang="en-US" smtClean="0">
                <a:solidFill>
                  <a:prstClr val="black">
                    <a:tint val="75000"/>
                  </a:prstClr>
                </a:solidFill>
                <a:latin typeface="Calibri"/>
              </a:rPr>
              <a:pPr fontAlgn="auto">
                <a:spcBef>
                  <a:spcPts val="0"/>
                </a:spcBef>
                <a:spcAft>
                  <a:spcPts val="0"/>
                </a:spcAft>
              </a:pPr>
              <a:t>7/12/2023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7FDB317-1E98-4027-B1F6-BA10CFCDF1E6}"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30069437"/>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82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16BB5D4-AB0B-4FC0-9A72-97BB79862B8C}" type="datetimeFigureOut">
              <a:rPr lang="en-US" smtClean="0">
                <a:solidFill>
                  <a:prstClr val="black">
                    <a:tint val="75000"/>
                  </a:prstClr>
                </a:solidFill>
                <a:latin typeface="Calibri"/>
              </a:rPr>
              <a:pPr fontAlgn="auto">
                <a:spcBef>
                  <a:spcPts val="0"/>
                </a:spcBef>
                <a:spcAft>
                  <a:spcPts val="0"/>
                </a:spcAft>
              </a:pPr>
              <a:t>7/12/2023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7FDB317-1E98-4027-B1F6-BA10CFCDF1E6}"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153114848"/>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16BB5D4-AB0B-4FC0-9A72-97BB79862B8C}" type="datetimeFigureOut">
              <a:rPr lang="en-US" smtClean="0">
                <a:solidFill>
                  <a:prstClr val="black">
                    <a:tint val="75000"/>
                  </a:prstClr>
                </a:solidFill>
                <a:latin typeface="Calibri"/>
              </a:rPr>
              <a:pPr fontAlgn="auto">
                <a:spcBef>
                  <a:spcPts val="0"/>
                </a:spcBef>
                <a:spcAft>
                  <a:spcPts val="0"/>
                </a:spcAft>
              </a:pPr>
              <a:t>7/12/2023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7FDB317-1E98-4027-B1F6-BA10CFCDF1E6}"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51832430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16BB5D4-AB0B-4FC0-9A72-97BB79862B8C}" type="datetimeFigureOut">
              <a:rPr lang="en-US" smtClean="0">
                <a:solidFill>
                  <a:prstClr val="black">
                    <a:tint val="75000"/>
                  </a:prstClr>
                </a:solidFill>
                <a:latin typeface="Calibri"/>
              </a:rPr>
              <a:pPr fontAlgn="auto">
                <a:spcBef>
                  <a:spcPts val="0"/>
                </a:spcBef>
                <a:spcAft>
                  <a:spcPts val="0"/>
                </a:spcAft>
              </a:pPr>
              <a:t>7/12/2023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7FDB317-1E98-4027-B1F6-BA10CFCDF1E6}"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88405057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16BB5D4-AB0B-4FC0-9A72-97BB79862B8C}" type="datetimeFigureOut">
              <a:rPr lang="en-US" smtClean="0">
                <a:solidFill>
                  <a:prstClr val="black">
                    <a:tint val="75000"/>
                  </a:prstClr>
                </a:solidFill>
                <a:latin typeface="Calibri"/>
              </a:rPr>
              <a:pPr fontAlgn="auto">
                <a:spcBef>
                  <a:spcPts val="0"/>
                </a:spcBef>
                <a:spcAft>
                  <a:spcPts val="0"/>
                </a:spcAft>
              </a:pPr>
              <a:t>7/12/2023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7FDB317-1E98-4027-B1F6-BA10CFCDF1E6}"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698118361"/>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16BB5D4-AB0B-4FC0-9A72-97BB79862B8C}" type="datetimeFigureOut">
              <a:rPr lang="en-US" smtClean="0">
                <a:solidFill>
                  <a:prstClr val="black">
                    <a:tint val="75000"/>
                  </a:prstClr>
                </a:solidFill>
                <a:latin typeface="Calibri"/>
              </a:rPr>
              <a:pPr fontAlgn="auto">
                <a:spcBef>
                  <a:spcPts val="0"/>
                </a:spcBef>
                <a:spcAft>
                  <a:spcPts val="0"/>
                </a:spcAft>
              </a:pPr>
              <a:t>7/12/2023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7FDB317-1E98-4027-B1F6-BA10CFCDF1E6}"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579664279"/>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39.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18" Type="http://schemas.openxmlformats.org/officeDocument/2006/relationships/image" Target="../media/image54.PNG"/><Relationship Id="rId3" Type="http://schemas.openxmlformats.org/officeDocument/2006/relationships/audio" Target="../media/audio1.wav"/><Relationship Id="rId21" Type="http://schemas.openxmlformats.org/officeDocument/2006/relationships/image" Target="../media/image57.PNG"/><Relationship Id="rId7" Type="http://schemas.openxmlformats.org/officeDocument/2006/relationships/image" Target="../media/image43.PNG"/><Relationship Id="rId12" Type="http://schemas.openxmlformats.org/officeDocument/2006/relationships/image" Target="../media/image48.PNG"/><Relationship Id="rId17" Type="http://schemas.openxmlformats.org/officeDocument/2006/relationships/image" Target="../media/image53.PNG"/><Relationship Id="rId2" Type="http://schemas.openxmlformats.org/officeDocument/2006/relationships/notesSlide" Target="../notesSlides/notesSlide18.xml"/><Relationship Id="rId16" Type="http://schemas.openxmlformats.org/officeDocument/2006/relationships/image" Target="../media/image52.PNG"/><Relationship Id="rId20" Type="http://schemas.openxmlformats.org/officeDocument/2006/relationships/image" Target="../media/image56.PNG"/><Relationship Id="rId1" Type="http://schemas.openxmlformats.org/officeDocument/2006/relationships/slideLayout" Target="../slideLayouts/slideLayout39.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PNG"/><Relationship Id="rId19" Type="http://schemas.openxmlformats.org/officeDocument/2006/relationships/image" Target="../media/image55.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PNG"/></Relationships>
</file>

<file path=ppt/slides/_rels/slide1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5.png"/><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9.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1.xml"/><Relationship Id="rId1" Type="http://schemas.openxmlformats.org/officeDocument/2006/relationships/slideLayout" Target="../slideLayouts/slideLayout39.xml"/><Relationship Id="rId5" Type="http://schemas.openxmlformats.org/officeDocument/2006/relationships/image" Target="../media/image60.jpeg"/><Relationship Id="rId4" Type="http://schemas.openxmlformats.org/officeDocument/2006/relationships/image" Target="../media/image59.jpeg"/></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7.xm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8.xml"/><Relationship Id="rId1" Type="http://schemas.openxmlformats.org/officeDocument/2006/relationships/slideLayout" Target="../slideLayouts/slideLayout84.xml"/></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9.xml"/><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5.png"/><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95.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31.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31.xml"/><Relationship Id="rId1" Type="http://schemas.openxmlformats.org/officeDocument/2006/relationships/slideLayout" Target="../slideLayouts/slideLayout106.xml"/></Relationships>
</file>

<file path=ppt/slides/_rels/slide32.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32.xml"/><Relationship Id="rId1" Type="http://schemas.openxmlformats.org/officeDocument/2006/relationships/slideLayout" Target="../slideLayouts/slideLayout10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6.xml"/></Relationships>
</file>

<file path=ppt/slides/_rels/slide3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4.xml"/><Relationship Id="rId1" Type="http://schemas.openxmlformats.org/officeDocument/2006/relationships/slideLayout" Target="../slideLayouts/slideLayout106.xml"/></Relationships>
</file>

<file path=ppt/slides/_rels/slide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5.xml"/><Relationship Id="rId1" Type="http://schemas.openxmlformats.org/officeDocument/2006/relationships/slideLayout" Target="../slideLayouts/slideLayout106.xml"/></Relationships>
</file>

<file path=ppt/slides/_rels/slide3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6.xml"/><Relationship Id="rId1" Type="http://schemas.openxmlformats.org/officeDocument/2006/relationships/slideLayout" Target="../slideLayouts/slideLayout106.xml"/></Relationships>
</file>

<file path=ppt/slides/_rels/slide3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7.xml"/><Relationship Id="rId1" Type="http://schemas.openxmlformats.org/officeDocument/2006/relationships/slideLayout" Target="../slideLayouts/slideLayout106.xml"/></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8.xml"/><Relationship Id="rId1" Type="http://schemas.openxmlformats.org/officeDocument/2006/relationships/slideLayout" Target="../slideLayouts/slideLayout106.xml"/></Relationships>
</file>

<file path=ppt/slides/_rels/slide3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9.xml"/><Relationship Id="rId1" Type="http://schemas.openxmlformats.org/officeDocument/2006/relationships/slideLayout" Target="../slideLayouts/slideLayout10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0.xml"/><Relationship Id="rId1" Type="http://schemas.openxmlformats.org/officeDocument/2006/relationships/slideLayout" Target="../slideLayouts/slideLayout106.xml"/></Relationships>
</file>

<file path=ppt/slides/_rels/slide4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1.xml"/><Relationship Id="rId1" Type="http://schemas.openxmlformats.org/officeDocument/2006/relationships/slideLayout" Target="../slideLayouts/slideLayout106.xml"/></Relationships>
</file>

<file path=ppt/slides/_rels/slide4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2.xml"/><Relationship Id="rId1" Type="http://schemas.openxmlformats.org/officeDocument/2006/relationships/slideLayout" Target="../slideLayouts/slideLayout106.xml"/></Relationships>
</file>

<file path=ppt/slides/_rels/slide4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3.xml"/><Relationship Id="rId1" Type="http://schemas.openxmlformats.org/officeDocument/2006/relationships/slideLayout" Target="../slideLayouts/slideLayout106.xml"/></Relationships>
</file>

<file path=ppt/slides/_rels/slide4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4.xml"/><Relationship Id="rId1" Type="http://schemas.openxmlformats.org/officeDocument/2006/relationships/slideLayout" Target="../slideLayouts/slideLayout10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6.xml"/><Relationship Id="rId1" Type="http://schemas.openxmlformats.org/officeDocument/2006/relationships/slideLayout" Target="../slideLayouts/slideLayout3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3.xml"/></Relationships>
</file>

<file path=ppt/slides/_rels/slide5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0.xml"/><Relationship Id="rId1" Type="http://schemas.openxmlformats.org/officeDocument/2006/relationships/slideLayout" Target="../slideLayouts/slideLayout39.xml"/></Relationships>
</file>

<file path=ppt/slides/_rels/slide5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1.xml"/><Relationship Id="rId1" Type="http://schemas.openxmlformats.org/officeDocument/2006/relationships/slideLayout" Target="../slideLayouts/slideLayout3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9.xml"/></Relationships>
</file>

<file path=ppt/slides/_rels/slide53.xml.rels><?xml version="1.0" encoding="UTF-8" standalone="yes"?>
<Relationships xmlns="http://schemas.openxmlformats.org/package/2006/relationships"><Relationship Id="rId3" Type="http://schemas.openxmlformats.org/officeDocument/2006/relationships/hyperlink" Target="http://www.osha.gov/dsg/hazcom/index.html" TargetMode="External"/><Relationship Id="rId2" Type="http://schemas.openxmlformats.org/officeDocument/2006/relationships/notesSlide" Target="../notesSlides/notesSlide53.xml"/><Relationship Id="rId1" Type="http://schemas.openxmlformats.org/officeDocument/2006/relationships/slideLayout" Target="../slideLayouts/slideLayout117.xml"/></Relationships>
</file>

<file path=ppt/slides/_rels/slide5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4.xml"/><Relationship Id="rId1" Type="http://schemas.openxmlformats.org/officeDocument/2006/relationships/slideLayout" Target="../slideLayouts/slideLayout117.xml"/></Relationships>
</file>

<file path=ppt/slides/_rels/slide55.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notesSlide" Target="../notesSlides/notesSlide55.xml"/><Relationship Id="rId1" Type="http://schemas.openxmlformats.org/officeDocument/2006/relationships/slideLayout" Target="../slideLayouts/slideLayout117.xml"/><Relationship Id="rId5" Type="http://schemas.openxmlformats.org/officeDocument/2006/relationships/image" Target="../media/image83.emf"/><Relationship Id="rId4" Type="http://schemas.openxmlformats.org/officeDocument/2006/relationships/image" Target="../media/image82.emf"/></Relationships>
</file>

<file path=ppt/slides/_rels/slide5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56.xml"/><Relationship Id="rId1" Type="http://schemas.openxmlformats.org/officeDocument/2006/relationships/slideLayout" Target="../slideLayouts/slideLayout11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5.png"/><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9.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3528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0" y="3352800"/>
            <a:ext cx="9144000" cy="1371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2" name="Title 1"/>
          <p:cNvSpPr>
            <a:spLocks noGrp="1"/>
          </p:cNvSpPr>
          <p:nvPr>
            <p:ph type="ctrTitle"/>
          </p:nvPr>
        </p:nvSpPr>
        <p:spPr>
          <a:xfrm>
            <a:off x="2667000" y="2155208"/>
            <a:ext cx="7772400" cy="1470025"/>
          </a:xfrm>
        </p:spPr>
        <p:txBody>
          <a:bodyPr>
            <a:normAutofit/>
          </a:bodyPr>
          <a:lstStyle/>
          <a:p>
            <a:pPr algn="l"/>
            <a:r>
              <a:rPr lang="en-US" sz="3800" b="1" dirty="0"/>
              <a:t>Globally Harmonized System</a:t>
            </a:r>
          </a:p>
        </p:txBody>
      </p:sp>
      <p:pic>
        <p:nvPicPr>
          <p:cNvPr id="18" name="Picture 17"/>
          <p:cNvPicPr>
            <a:picLocks noChangeAspect="1"/>
          </p:cNvPicPr>
          <p:nvPr/>
        </p:nvPicPr>
        <p:blipFill rotWithShape="1">
          <a:blip r:embed="rId3" cstate="email">
            <a:extLst>
              <a:ext uri="{28A0092B-C50C-407E-A947-70E740481C1C}">
                <a14:useLocalDpi xmlns:a14="http://schemas.microsoft.com/office/drawing/2010/main" val="0"/>
              </a:ext>
            </a:extLst>
          </a:blip>
          <a:srcRect l="14620" t="82679" r="15204" b="2143"/>
          <a:stretch/>
        </p:blipFill>
        <p:spPr>
          <a:xfrm>
            <a:off x="0" y="3276600"/>
            <a:ext cx="9144000" cy="173491"/>
          </a:xfrm>
          <a:prstGeom prst="rect">
            <a:avLst/>
          </a:prstGeom>
        </p:spPr>
      </p:pic>
      <p:grpSp>
        <p:nvGrpSpPr>
          <p:cNvPr id="8" name="Group 7"/>
          <p:cNvGrpSpPr/>
          <p:nvPr/>
        </p:nvGrpSpPr>
        <p:grpSpPr>
          <a:xfrm>
            <a:off x="609600" y="2593260"/>
            <a:ext cx="1596947" cy="1530990"/>
            <a:chOff x="475088" y="1818146"/>
            <a:chExt cx="2301700" cy="2270485"/>
          </a:xfrm>
        </p:grpSpPr>
        <p:sp>
          <p:nvSpPr>
            <p:cNvPr id="6" name="Rectangle 5"/>
            <p:cNvSpPr/>
            <p:nvPr/>
          </p:nvSpPr>
          <p:spPr>
            <a:xfrm rot="18900000">
              <a:off x="479511" y="1818146"/>
              <a:ext cx="2297277" cy="2270485"/>
            </a:xfrm>
            <a:prstGeom prst="rect">
              <a:avLst/>
            </a:prstGeom>
            <a:solidFill>
              <a:schemeClr val="bg1"/>
            </a:solidFill>
            <a:ln w="203200">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7" name="TextBox 6"/>
            <p:cNvSpPr txBox="1"/>
            <p:nvPr/>
          </p:nvSpPr>
          <p:spPr>
            <a:xfrm>
              <a:off x="475088" y="2366971"/>
              <a:ext cx="2286001" cy="1141094"/>
            </a:xfrm>
            <a:prstGeom prst="rect">
              <a:avLst/>
            </a:prstGeom>
            <a:noFill/>
          </p:spPr>
          <p:txBody>
            <a:bodyPr wrap="square" rtlCol="0">
              <a:spAutoFit/>
            </a:bodyPr>
            <a:lstStyle/>
            <a:p>
              <a:pPr algn="ctr" fontAlgn="auto">
                <a:spcBef>
                  <a:spcPts val="0"/>
                </a:spcBef>
                <a:spcAft>
                  <a:spcPts val="0"/>
                </a:spcAft>
              </a:pPr>
              <a:r>
                <a:rPr lang="en-US" sz="4400" b="1" dirty="0">
                  <a:solidFill>
                    <a:prstClr val="black"/>
                  </a:solidFill>
                  <a:latin typeface="Stencil" pitchFamily="82" charset="0"/>
                </a:rPr>
                <a:t>GHS</a:t>
              </a:r>
            </a:p>
          </p:txBody>
        </p:sp>
      </p:grpSp>
      <p:pic>
        <p:nvPicPr>
          <p:cNvPr id="12" name="Picture 11"/>
          <p:cNvPicPr>
            <a:picLocks noChangeAspect="1"/>
          </p:cNvPicPr>
          <p:nvPr/>
        </p:nvPicPr>
        <p:blipFill rotWithShape="1">
          <a:blip r:embed="rId3" cstate="email">
            <a:extLst>
              <a:ext uri="{28A0092B-C50C-407E-A947-70E740481C1C}">
                <a14:useLocalDpi xmlns:a14="http://schemas.microsoft.com/office/drawing/2010/main" val="0"/>
              </a:ext>
            </a:extLst>
          </a:blip>
          <a:srcRect l="14620" t="82679" r="15204" b="2143"/>
          <a:stretch/>
        </p:blipFill>
        <p:spPr>
          <a:xfrm>
            <a:off x="0" y="4662948"/>
            <a:ext cx="9144000" cy="173491"/>
          </a:xfrm>
          <a:prstGeom prst="rect">
            <a:avLst/>
          </a:prstGeom>
        </p:spPr>
      </p:pic>
      <p:pic>
        <p:nvPicPr>
          <p:cNvPr id="13" name="Picture 1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277100" y="5008095"/>
            <a:ext cx="1638300" cy="1638300"/>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538018" y="5052955"/>
            <a:ext cx="1624781" cy="1624781"/>
          </a:xfrm>
          <a:prstGeom prst="rect">
            <a:avLst/>
          </a:prstGeom>
        </p:spPr>
      </p:pic>
      <p:pic>
        <p:nvPicPr>
          <p:cNvPr id="15" name="Picture 1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759664" y="5023513"/>
            <a:ext cx="1683664" cy="1683664"/>
          </a:xfrm>
          <a:prstGeom prst="rect">
            <a:avLst/>
          </a:prstGeom>
        </p:spPr>
      </p:pic>
      <p:pic>
        <p:nvPicPr>
          <p:cNvPr id="16" name="Picture 1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993337" y="5033214"/>
            <a:ext cx="1664263" cy="1664263"/>
          </a:xfrm>
          <a:prstGeom prst="rect">
            <a:avLst/>
          </a:prstGeom>
        </p:spPr>
      </p:pic>
      <p:pic>
        <p:nvPicPr>
          <p:cNvPr id="17" name="Picture 16"/>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28600" y="5027145"/>
            <a:ext cx="1676400" cy="1676400"/>
          </a:xfrm>
          <a:prstGeom prst="rect">
            <a:avLst/>
          </a:prstGeom>
        </p:spPr>
      </p:pic>
    </p:spTree>
    <p:extLst>
      <p:ext uri="{BB962C8B-B14F-4D97-AF65-F5344CB8AC3E}">
        <p14:creationId xmlns:p14="http://schemas.microsoft.com/office/powerpoint/2010/main" val="2306036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29200" y="2027237"/>
            <a:ext cx="3657600" cy="4525963"/>
          </a:xfrm>
        </p:spPr>
        <p:txBody>
          <a:bodyPr>
            <a:normAutofit/>
          </a:bodyPr>
          <a:lstStyle/>
          <a:p>
            <a:r>
              <a:rPr lang="en-US" sz="3600" dirty="0"/>
              <a:t>Skin corrosion or burns</a:t>
            </a:r>
          </a:p>
          <a:p>
            <a:r>
              <a:rPr lang="en-US" sz="3600" dirty="0"/>
              <a:t>Eye Damage</a:t>
            </a:r>
          </a:p>
          <a:p>
            <a:r>
              <a:rPr lang="en-US" sz="3600" dirty="0"/>
              <a:t>Corrosive to  metals</a:t>
            </a:r>
          </a:p>
        </p:txBody>
      </p:sp>
      <p:sp>
        <p:nvSpPr>
          <p:cNvPr id="3" name="Title 1"/>
          <p:cNvSpPr txBox="1">
            <a:spLocks/>
          </p:cNvSpPr>
          <p:nvPr/>
        </p:nvSpPr>
        <p:spPr>
          <a:xfrm>
            <a:off x="457200" y="22368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a:solidFill>
                  <a:prstClr val="black"/>
                </a:solidFill>
              </a:rPr>
              <a:t>Corrosion</a:t>
            </a: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4348" y="1762428"/>
            <a:ext cx="4251960" cy="4251960"/>
          </a:xfrm>
          <a:prstGeom prst="rect">
            <a:avLst/>
          </a:prstGeom>
        </p:spPr>
      </p:pic>
    </p:spTree>
    <p:extLst>
      <p:ext uri="{BB962C8B-B14F-4D97-AF65-F5344CB8AC3E}">
        <p14:creationId xmlns:p14="http://schemas.microsoft.com/office/powerpoint/2010/main" val="2136774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57800" y="1646237"/>
            <a:ext cx="3429000" cy="4525963"/>
          </a:xfrm>
        </p:spPr>
        <p:txBody>
          <a:bodyPr>
            <a:normAutofit/>
          </a:bodyPr>
          <a:lstStyle/>
          <a:p>
            <a:r>
              <a:rPr lang="en-US" dirty="0"/>
              <a:t>Flammables</a:t>
            </a:r>
          </a:p>
          <a:p>
            <a:r>
              <a:rPr lang="en-US" dirty="0"/>
              <a:t>Self Reactives</a:t>
            </a:r>
          </a:p>
          <a:p>
            <a:r>
              <a:rPr lang="en-US" dirty="0"/>
              <a:t>Pyrophorics</a:t>
            </a:r>
          </a:p>
          <a:p>
            <a:r>
              <a:rPr lang="en-US" dirty="0"/>
              <a:t>Self-Heating</a:t>
            </a:r>
          </a:p>
          <a:p>
            <a:r>
              <a:rPr lang="en-US" dirty="0"/>
              <a:t>Emits Flammable Gas</a:t>
            </a:r>
          </a:p>
          <a:p>
            <a:r>
              <a:rPr lang="en-US" dirty="0"/>
              <a:t>Organic Peroxides</a:t>
            </a:r>
          </a:p>
        </p:txBody>
      </p:sp>
      <p:sp>
        <p:nvSpPr>
          <p:cNvPr id="3" name="Title 1"/>
          <p:cNvSpPr txBox="1">
            <a:spLocks/>
          </p:cNvSpPr>
          <p:nvPr/>
        </p:nvSpPr>
        <p:spPr>
          <a:xfrm>
            <a:off x="457200" y="22368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a:solidFill>
                  <a:prstClr val="black"/>
                </a:solidFill>
              </a:rPr>
              <a:t>Flame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312" y="1779636"/>
            <a:ext cx="4251960" cy="4251960"/>
          </a:xfrm>
          <a:prstGeom prst="rect">
            <a:avLst/>
          </a:prstGeom>
        </p:spPr>
      </p:pic>
    </p:spTree>
    <p:extLst>
      <p:ext uri="{BB962C8B-B14F-4D97-AF65-F5344CB8AC3E}">
        <p14:creationId xmlns:p14="http://schemas.microsoft.com/office/powerpoint/2010/main" val="1439940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57800" y="1600200"/>
            <a:ext cx="3429000" cy="4876800"/>
          </a:xfrm>
        </p:spPr>
        <p:txBody>
          <a:bodyPr>
            <a:normAutofit fontScale="92500"/>
          </a:bodyPr>
          <a:lstStyle/>
          <a:p>
            <a:r>
              <a:rPr lang="en-US" dirty="0"/>
              <a:t>Carcinogen</a:t>
            </a:r>
          </a:p>
          <a:p>
            <a:r>
              <a:rPr lang="en-US" dirty="0"/>
              <a:t>Respiratory Sensitizer</a:t>
            </a:r>
          </a:p>
          <a:p>
            <a:r>
              <a:rPr lang="en-US" dirty="0"/>
              <a:t>Reproductive Toxicity</a:t>
            </a:r>
          </a:p>
          <a:p>
            <a:r>
              <a:rPr lang="en-US" dirty="0"/>
              <a:t>Target Organ Toxicity</a:t>
            </a:r>
          </a:p>
          <a:p>
            <a:r>
              <a:rPr lang="en-US" dirty="0"/>
              <a:t>Mutagenicity</a:t>
            </a:r>
          </a:p>
          <a:p>
            <a:r>
              <a:rPr lang="en-US" dirty="0"/>
              <a:t>Aspiration Toxicity</a:t>
            </a:r>
          </a:p>
          <a:p>
            <a:endParaRPr lang="en-US" dirty="0"/>
          </a:p>
        </p:txBody>
      </p:sp>
      <p:sp>
        <p:nvSpPr>
          <p:cNvPr id="3" name="Title 1"/>
          <p:cNvSpPr txBox="1">
            <a:spLocks/>
          </p:cNvSpPr>
          <p:nvPr/>
        </p:nvSpPr>
        <p:spPr>
          <a:xfrm>
            <a:off x="457200" y="22368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a:solidFill>
                  <a:prstClr val="black"/>
                </a:solidFill>
              </a:rPr>
              <a:t>Health Hazard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765380"/>
            <a:ext cx="4251960" cy="4251960"/>
          </a:xfrm>
          <a:prstGeom prst="rect">
            <a:avLst/>
          </a:prstGeom>
        </p:spPr>
      </p:pic>
    </p:spTree>
    <p:extLst>
      <p:ext uri="{BB962C8B-B14F-4D97-AF65-F5344CB8AC3E}">
        <p14:creationId xmlns:p14="http://schemas.microsoft.com/office/powerpoint/2010/main" val="281254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57800" y="1600200"/>
            <a:ext cx="3429000" cy="4876800"/>
          </a:xfrm>
        </p:spPr>
        <p:txBody>
          <a:bodyPr>
            <a:normAutofit/>
          </a:bodyPr>
          <a:lstStyle/>
          <a:p>
            <a:r>
              <a:rPr lang="en-US" sz="3600" dirty="0"/>
              <a:t>Acute Toxicity </a:t>
            </a:r>
            <a:r>
              <a:rPr lang="en-US" sz="3500" dirty="0"/>
              <a:t>(severe or fatal)</a:t>
            </a:r>
          </a:p>
          <a:p>
            <a:r>
              <a:rPr lang="en-US" sz="3600" dirty="0"/>
              <a:t>Usually used in combination with Health Hazard pictogram</a:t>
            </a:r>
          </a:p>
        </p:txBody>
      </p:sp>
      <p:sp>
        <p:nvSpPr>
          <p:cNvPr id="3" name="Title 1"/>
          <p:cNvSpPr txBox="1">
            <a:spLocks/>
          </p:cNvSpPr>
          <p:nvPr/>
        </p:nvSpPr>
        <p:spPr>
          <a:xfrm>
            <a:off x="457200" y="22368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a:solidFill>
                  <a:prstClr val="black"/>
                </a:solidFill>
              </a:rPr>
              <a:t>Skull &amp; Crossbones</a:t>
            </a:r>
          </a:p>
        </p:txBody>
      </p:sp>
      <p:grpSp>
        <p:nvGrpSpPr>
          <p:cNvPr id="8" name="Group 7"/>
          <p:cNvGrpSpPr/>
          <p:nvPr/>
        </p:nvGrpSpPr>
        <p:grpSpPr>
          <a:xfrm>
            <a:off x="1242725" y="2422347"/>
            <a:ext cx="2979429" cy="2925841"/>
            <a:chOff x="1272221" y="2422347"/>
            <a:chExt cx="2979429" cy="2925841"/>
          </a:xfrm>
        </p:grpSpPr>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51745" y="2834148"/>
              <a:ext cx="2014011" cy="2024056"/>
            </a:xfrm>
            <a:prstGeom prst="rect">
              <a:avLst/>
            </a:prstGeom>
          </p:spPr>
        </p:pic>
        <p:sp>
          <p:nvSpPr>
            <p:cNvPr id="5" name="Rectangle 4"/>
            <p:cNvSpPr/>
            <p:nvPr/>
          </p:nvSpPr>
          <p:spPr>
            <a:xfrm rot="18900000">
              <a:off x="1272221" y="2422347"/>
              <a:ext cx="2979429" cy="2925841"/>
            </a:xfrm>
            <a:prstGeom prst="rect">
              <a:avLst/>
            </a:prstGeom>
            <a:noFill/>
            <a:ln w="203200">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spTree>
    <p:extLst>
      <p:ext uri="{BB962C8B-B14F-4D97-AF65-F5344CB8AC3E}">
        <p14:creationId xmlns:p14="http://schemas.microsoft.com/office/powerpoint/2010/main" val="3630965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57800" y="2133600"/>
            <a:ext cx="3429000" cy="4876800"/>
          </a:xfrm>
        </p:spPr>
        <p:txBody>
          <a:bodyPr>
            <a:normAutofit/>
          </a:bodyPr>
          <a:lstStyle/>
          <a:p>
            <a:r>
              <a:rPr lang="en-US" dirty="0"/>
              <a:t>Irritant</a:t>
            </a:r>
          </a:p>
          <a:p>
            <a:r>
              <a:rPr lang="en-US" dirty="0"/>
              <a:t>Skin Sensitizer</a:t>
            </a:r>
          </a:p>
          <a:p>
            <a:r>
              <a:rPr lang="en-US" dirty="0"/>
              <a:t>Acute Toxicity </a:t>
            </a:r>
          </a:p>
          <a:p>
            <a:r>
              <a:rPr lang="en-US" dirty="0"/>
              <a:t>Narcotic Effects</a:t>
            </a:r>
          </a:p>
          <a:p>
            <a:r>
              <a:rPr lang="en-US" dirty="0"/>
              <a:t>Respiratory Tract </a:t>
            </a:r>
          </a:p>
          <a:p>
            <a:r>
              <a:rPr lang="en-US" dirty="0"/>
              <a:t>Irritation</a:t>
            </a:r>
          </a:p>
          <a:p>
            <a:endParaRPr lang="en-US" dirty="0"/>
          </a:p>
        </p:txBody>
      </p:sp>
      <p:sp>
        <p:nvSpPr>
          <p:cNvPr id="3" name="Title 1"/>
          <p:cNvSpPr txBox="1">
            <a:spLocks/>
          </p:cNvSpPr>
          <p:nvPr/>
        </p:nvSpPr>
        <p:spPr>
          <a:xfrm>
            <a:off x="457200" y="22368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a:solidFill>
                  <a:prstClr val="black"/>
                </a:solidFill>
              </a:rPr>
              <a:t>Exclamation Mark</a:t>
            </a:r>
          </a:p>
        </p:txBody>
      </p:sp>
      <p:grpSp>
        <p:nvGrpSpPr>
          <p:cNvPr id="8" name="Group 7"/>
          <p:cNvGrpSpPr/>
          <p:nvPr/>
        </p:nvGrpSpPr>
        <p:grpSpPr>
          <a:xfrm>
            <a:off x="1269166" y="2422347"/>
            <a:ext cx="2979429" cy="2925841"/>
            <a:chOff x="1269166" y="2422347"/>
            <a:chExt cx="2979429" cy="2925841"/>
          </a:xfrm>
        </p:grpSpPr>
        <p:sp>
          <p:nvSpPr>
            <p:cNvPr id="6" name="Rectangle 5"/>
            <p:cNvSpPr/>
            <p:nvPr/>
          </p:nvSpPr>
          <p:spPr>
            <a:xfrm rot="18900000">
              <a:off x="1269166" y="2422347"/>
              <a:ext cx="2979429" cy="2925841"/>
            </a:xfrm>
            <a:prstGeom prst="rect">
              <a:avLst/>
            </a:prstGeom>
            <a:solidFill>
              <a:schemeClr val="bg1"/>
            </a:solidFill>
            <a:ln w="203200">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4" name="Picture 3"/>
            <p:cNvPicPr>
              <a:picLocks noChangeAspect="1"/>
            </p:cNvPicPr>
            <p:nvPr/>
          </p:nvPicPr>
          <p:blipFill>
            <a:blip r:embed="rId3" cstate="email">
              <a:clrChange>
                <a:clrFrom>
                  <a:srgbClr val="FFE11D"/>
                </a:clrFrom>
                <a:clrTo>
                  <a:srgbClr val="FFE11D">
                    <a:alpha val="0"/>
                  </a:srgbClr>
                </a:clrTo>
              </a:clrChange>
              <a:extLst>
                <a:ext uri="{28A0092B-C50C-407E-A947-70E740481C1C}">
                  <a14:useLocalDpi xmlns:a14="http://schemas.microsoft.com/office/drawing/2010/main" val="0"/>
                </a:ext>
              </a:extLst>
            </a:blip>
            <a:stretch>
              <a:fillRect/>
            </a:stretch>
          </p:blipFill>
          <p:spPr>
            <a:xfrm>
              <a:off x="2097813" y="2762868"/>
              <a:ext cx="1475723" cy="2283906"/>
            </a:xfrm>
            <a:prstGeom prst="rect">
              <a:avLst/>
            </a:prstGeom>
          </p:spPr>
        </p:pic>
        <p:sp>
          <p:nvSpPr>
            <p:cNvPr id="7" name="Oval 6"/>
            <p:cNvSpPr/>
            <p:nvPr/>
          </p:nvSpPr>
          <p:spPr>
            <a:xfrm>
              <a:off x="2590800" y="4495800"/>
              <a:ext cx="457200" cy="457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spTree>
    <p:extLst>
      <p:ext uri="{BB962C8B-B14F-4D97-AF65-F5344CB8AC3E}">
        <p14:creationId xmlns:p14="http://schemas.microsoft.com/office/powerpoint/2010/main" val="2598079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86400" y="1905000"/>
            <a:ext cx="3124200" cy="4876800"/>
          </a:xfrm>
        </p:spPr>
        <p:txBody>
          <a:bodyPr>
            <a:normAutofit/>
          </a:bodyPr>
          <a:lstStyle/>
          <a:p>
            <a:r>
              <a:rPr lang="en-US" sz="4000" dirty="0"/>
              <a:t>Aquatic Toxicity</a:t>
            </a:r>
          </a:p>
          <a:p>
            <a:r>
              <a:rPr lang="en-US" sz="4000" dirty="0"/>
              <a:t>(Non-mandatory category)</a:t>
            </a:r>
          </a:p>
        </p:txBody>
      </p:sp>
      <p:sp>
        <p:nvSpPr>
          <p:cNvPr id="3" name="Title 1"/>
          <p:cNvSpPr txBox="1">
            <a:spLocks/>
          </p:cNvSpPr>
          <p:nvPr/>
        </p:nvSpPr>
        <p:spPr>
          <a:xfrm>
            <a:off x="457200" y="22368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a:solidFill>
                  <a:prstClr val="black"/>
                </a:solidFill>
              </a:rPr>
              <a:t>Environment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652" y="1679352"/>
            <a:ext cx="4434840" cy="4434840"/>
          </a:xfrm>
          <a:prstGeom prst="rect">
            <a:avLst/>
          </a:prstGeom>
        </p:spPr>
      </p:pic>
    </p:spTree>
    <p:extLst>
      <p:ext uri="{BB962C8B-B14F-4D97-AF65-F5344CB8AC3E}">
        <p14:creationId xmlns:p14="http://schemas.microsoft.com/office/powerpoint/2010/main" val="3300613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729" t="5826" r="1250" b="2185"/>
          <a:stretch/>
        </p:blipFill>
        <p:spPr>
          <a:xfrm>
            <a:off x="80960" y="1600200"/>
            <a:ext cx="8963025" cy="3609975"/>
          </a:xfrm>
          <a:prstGeom prst="rect">
            <a:avLst/>
          </a:prstGeom>
        </p:spPr>
      </p:pic>
      <p:sp>
        <p:nvSpPr>
          <p:cNvPr id="5" name="Title 1"/>
          <p:cNvSpPr txBox="1">
            <a:spLocks/>
          </p:cNvSpPr>
          <p:nvPr/>
        </p:nvSpPr>
        <p:spPr>
          <a:xfrm>
            <a:off x="457200" y="22368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a:solidFill>
                  <a:prstClr val="black"/>
                </a:solidFill>
              </a:rPr>
              <a:t>Pictograms</a:t>
            </a:r>
          </a:p>
        </p:txBody>
      </p:sp>
    </p:spTree>
    <p:extLst>
      <p:ext uri="{BB962C8B-B14F-4D97-AF65-F5344CB8AC3E}">
        <p14:creationId xmlns:p14="http://schemas.microsoft.com/office/powerpoint/2010/main" val="2445941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lstStyle/>
          <a:p>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729" t="5826" r="1250" b="2185"/>
          <a:stretch/>
        </p:blipFill>
        <p:spPr>
          <a:xfrm>
            <a:off x="80960" y="1600200"/>
            <a:ext cx="8963025" cy="360997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65506"/>
            <a:ext cx="9144000" cy="392698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449861"/>
            <a:ext cx="9144000" cy="3958277"/>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0" y="1469571"/>
            <a:ext cx="9144000" cy="3918857"/>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651" y="1433234"/>
            <a:ext cx="9116698" cy="3991532"/>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24" y="1447523"/>
            <a:ext cx="9135751" cy="3962953"/>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651" y="1466576"/>
            <a:ext cx="9116698" cy="3924848"/>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651" y="1476102"/>
            <a:ext cx="9116698" cy="3905795"/>
          </a:xfrm>
          <a:prstGeom prst="rect">
            <a:avLst/>
          </a:prstGeom>
        </p:spPr>
      </p:pic>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414" y="1457049"/>
            <a:ext cx="9107172" cy="3943901"/>
          </a:xfrm>
          <a:prstGeom prst="rect">
            <a:avLst/>
          </a:prstGeom>
        </p:spPr>
      </p:pic>
      <p:pic>
        <p:nvPicPr>
          <p:cNvPr id="12" name="Picture 11"/>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0" y="1464174"/>
            <a:ext cx="9144000" cy="3929652"/>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66850"/>
            <a:ext cx="9144000" cy="3924300"/>
          </a:xfrm>
          <a:prstGeom prst="rect">
            <a:avLst/>
          </a:prstGeom>
        </p:spPr>
      </p:pic>
      <p:sp>
        <p:nvSpPr>
          <p:cNvPr id="15" name="Title 1"/>
          <p:cNvSpPr txBox="1">
            <a:spLocks/>
          </p:cNvSpPr>
          <p:nvPr/>
        </p:nvSpPr>
        <p:spPr>
          <a:xfrm>
            <a:off x="457200" y="22368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a:solidFill>
                  <a:prstClr val="black"/>
                </a:solidFill>
              </a:rPr>
              <a:t>Pictograms</a:t>
            </a:r>
          </a:p>
        </p:txBody>
      </p:sp>
    </p:spTree>
    <p:extLst>
      <p:ext uri="{BB962C8B-B14F-4D97-AF65-F5344CB8AC3E}">
        <p14:creationId xmlns:p14="http://schemas.microsoft.com/office/powerpoint/2010/main" val="227374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9896" t="3124" r="20104" b="2880"/>
          <a:stretch/>
        </p:blipFill>
        <p:spPr>
          <a:xfrm>
            <a:off x="1819274" y="1590675"/>
            <a:ext cx="5486401" cy="3686175"/>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19896" t="3172" r="20104" b="2928"/>
          <a:stretch/>
        </p:blipFill>
        <p:spPr>
          <a:xfrm>
            <a:off x="1819274" y="1590675"/>
            <a:ext cx="5486401" cy="3686175"/>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19896" t="3397" r="20104" b="3156"/>
          <a:stretch/>
        </p:blipFill>
        <p:spPr>
          <a:xfrm>
            <a:off x="1819274" y="1590675"/>
            <a:ext cx="5486401" cy="3686175"/>
          </a:xfrm>
          <a:prstGeom prst="rect">
            <a:avLst/>
          </a:prstGeom>
        </p:spPr>
      </p:pic>
      <p:pic>
        <p:nvPicPr>
          <p:cNvPr id="8" name="Picture 7"/>
          <p:cNvPicPr>
            <a:picLocks noChangeAspect="1"/>
          </p:cNvPicPr>
          <p:nvPr/>
        </p:nvPicPr>
        <p:blipFill rotWithShape="1">
          <a:blip r:embed="rId7" cstate="email">
            <a:extLst>
              <a:ext uri="{28A0092B-C50C-407E-A947-70E740481C1C}">
                <a14:useLocalDpi xmlns:a14="http://schemas.microsoft.com/office/drawing/2010/main" val="0"/>
              </a:ext>
            </a:extLst>
          </a:blip>
          <a:srcRect l="19896" t="2636" r="20104" b="2390"/>
          <a:stretch/>
        </p:blipFill>
        <p:spPr>
          <a:xfrm>
            <a:off x="1819274" y="1590675"/>
            <a:ext cx="5486401" cy="3686175"/>
          </a:xfrm>
          <a:prstGeom prst="rect">
            <a:avLst/>
          </a:prstGeom>
        </p:spPr>
      </p:pic>
      <p:pic>
        <p:nvPicPr>
          <p:cNvPr id="9" name="Picture 8"/>
          <p:cNvPicPr>
            <a:picLocks noChangeAspect="1"/>
          </p:cNvPicPr>
          <p:nvPr/>
        </p:nvPicPr>
        <p:blipFill rotWithShape="1">
          <a:blip r:embed="rId8">
            <a:extLst>
              <a:ext uri="{28A0092B-C50C-407E-A947-70E740481C1C}">
                <a14:useLocalDpi xmlns:a14="http://schemas.microsoft.com/office/drawing/2010/main" val="0"/>
              </a:ext>
            </a:extLst>
          </a:blip>
          <a:srcRect l="19896" t="3587" r="20104" b="3347"/>
          <a:stretch/>
        </p:blipFill>
        <p:spPr>
          <a:xfrm>
            <a:off x="1819274" y="1590675"/>
            <a:ext cx="5486401" cy="3686175"/>
          </a:xfrm>
          <a:prstGeom prst="rect">
            <a:avLst/>
          </a:prstGeom>
        </p:spPr>
      </p:pic>
      <p:pic>
        <p:nvPicPr>
          <p:cNvPr id="10" name="Picture 9"/>
          <p:cNvPicPr>
            <a:picLocks noChangeAspect="1"/>
          </p:cNvPicPr>
          <p:nvPr/>
        </p:nvPicPr>
        <p:blipFill rotWithShape="1">
          <a:blip r:embed="rId9">
            <a:extLst>
              <a:ext uri="{28A0092B-C50C-407E-A947-70E740481C1C}">
                <a14:useLocalDpi xmlns:a14="http://schemas.microsoft.com/office/drawing/2010/main" val="0"/>
              </a:ext>
            </a:extLst>
          </a:blip>
          <a:srcRect l="19896" t="3572" r="20104" b="3331"/>
          <a:stretch/>
        </p:blipFill>
        <p:spPr>
          <a:xfrm>
            <a:off x="1819274" y="1590675"/>
            <a:ext cx="5486401" cy="3686176"/>
          </a:xfrm>
          <a:prstGeom prst="rect">
            <a:avLst/>
          </a:prstGeom>
        </p:spPr>
      </p:pic>
      <p:pic>
        <p:nvPicPr>
          <p:cNvPr id="11" name="Picture 10"/>
          <p:cNvPicPr>
            <a:picLocks noChangeAspect="1"/>
          </p:cNvPicPr>
          <p:nvPr/>
        </p:nvPicPr>
        <p:blipFill rotWithShape="1">
          <a:blip r:embed="rId10">
            <a:extLst>
              <a:ext uri="{28A0092B-C50C-407E-A947-70E740481C1C}">
                <a14:useLocalDpi xmlns:a14="http://schemas.microsoft.com/office/drawing/2010/main" val="0"/>
              </a:ext>
            </a:extLst>
          </a:blip>
          <a:srcRect l="19869" t="2933" r="20077" b="2690"/>
          <a:stretch/>
        </p:blipFill>
        <p:spPr>
          <a:xfrm>
            <a:off x="1819274" y="1590675"/>
            <a:ext cx="5486401" cy="3686175"/>
          </a:xfrm>
          <a:prstGeom prst="rect">
            <a:avLst/>
          </a:prstGeom>
        </p:spPr>
      </p:pic>
      <p:pic>
        <p:nvPicPr>
          <p:cNvPr id="12" name="Picture 11"/>
          <p:cNvPicPr>
            <a:picLocks noChangeAspect="1"/>
          </p:cNvPicPr>
          <p:nvPr/>
        </p:nvPicPr>
        <p:blipFill rotWithShape="1">
          <a:blip r:embed="rId11">
            <a:extLst>
              <a:ext uri="{28A0092B-C50C-407E-A947-70E740481C1C}">
                <a14:useLocalDpi xmlns:a14="http://schemas.microsoft.com/office/drawing/2010/main" val="0"/>
              </a:ext>
            </a:extLst>
          </a:blip>
          <a:srcRect l="19896" t="3951" r="20104" b="3713"/>
          <a:stretch/>
        </p:blipFill>
        <p:spPr>
          <a:xfrm>
            <a:off x="1819274" y="1590675"/>
            <a:ext cx="5486401" cy="3686176"/>
          </a:xfrm>
          <a:prstGeom prst="rect">
            <a:avLst/>
          </a:prstGeom>
        </p:spPr>
      </p:pic>
      <p:pic>
        <p:nvPicPr>
          <p:cNvPr id="13" name="Picture 12"/>
          <p:cNvPicPr>
            <a:picLocks noChangeAspect="1"/>
          </p:cNvPicPr>
          <p:nvPr/>
        </p:nvPicPr>
        <p:blipFill rotWithShape="1">
          <a:blip r:embed="rId12">
            <a:extLst>
              <a:ext uri="{28A0092B-C50C-407E-A947-70E740481C1C}">
                <a14:useLocalDpi xmlns:a14="http://schemas.microsoft.com/office/drawing/2010/main" val="0"/>
              </a:ext>
            </a:extLst>
          </a:blip>
          <a:srcRect l="19773" t="2818" r="19984" b="2574"/>
          <a:stretch/>
        </p:blipFill>
        <p:spPr>
          <a:xfrm>
            <a:off x="1819274" y="1590676"/>
            <a:ext cx="5486401" cy="3686176"/>
          </a:xfrm>
          <a:prstGeom prst="rect">
            <a:avLst/>
          </a:prstGeom>
        </p:spPr>
      </p:pic>
      <p:pic>
        <p:nvPicPr>
          <p:cNvPr id="14" name="Picture 13"/>
          <p:cNvPicPr>
            <a:picLocks noChangeAspect="1"/>
          </p:cNvPicPr>
          <p:nvPr/>
        </p:nvPicPr>
        <p:blipFill rotWithShape="1">
          <a:blip r:embed="rId13" cstate="email">
            <a:extLst>
              <a:ext uri="{28A0092B-C50C-407E-A947-70E740481C1C}">
                <a14:useLocalDpi xmlns:a14="http://schemas.microsoft.com/office/drawing/2010/main" val="0"/>
              </a:ext>
            </a:extLst>
          </a:blip>
          <a:srcRect l="19896" t="2927" r="20104" b="2684"/>
          <a:stretch/>
        </p:blipFill>
        <p:spPr>
          <a:xfrm>
            <a:off x="1819274" y="1590676"/>
            <a:ext cx="5486401" cy="3686176"/>
          </a:xfrm>
          <a:prstGeom prst="rect">
            <a:avLst/>
          </a:prstGeom>
        </p:spPr>
      </p:pic>
      <p:pic>
        <p:nvPicPr>
          <p:cNvPr id="15" name="Picture 14"/>
          <p:cNvPicPr>
            <a:picLocks noChangeAspect="1"/>
          </p:cNvPicPr>
          <p:nvPr/>
        </p:nvPicPr>
        <p:blipFill rotWithShape="1">
          <a:blip r:embed="rId14">
            <a:extLst>
              <a:ext uri="{28A0092B-C50C-407E-A947-70E740481C1C}">
                <a14:useLocalDpi xmlns:a14="http://schemas.microsoft.com/office/drawing/2010/main" val="0"/>
              </a:ext>
            </a:extLst>
          </a:blip>
          <a:srcRect l="19806" t="3275" r="20014" b="3033"/>
          <a:stretch/>
        </p:blipFill>
        <p:spPr>
          <a:xfrm>
            <a:off x="1819274" y="1590675"/>
            <a:ext cx="5486402" cy="3686175"/>
          </a:xfrm>
          <a:prstGeom prst="rect">
            <a:avLst/>
          </a:prstGeom>
        </p:spPr>
      </p:pic>
      <p:pic>
        <p:nvPicPr>
          <p:cNvPr id="16" name="Picture 15"/>
          <p:cNvPicPr>
            <a:picLocks noChangeAspect="1"/>
          </p:cNvPicPr>
          <p:nvPr/>
        </p:nvPicPr>
        <p:blipFill rotWithShape="1">
          <a:blip r:embed="rId15" cstate="email">
            <a:extLst>
              <a:ext uri="{28A0092B-C50C-407E-A947-70E740481C1C}">
                <a14:useLocalDpi xmlns:a14="http://schemas.microsoft.com/office/drawing/2010/main" val="0"/>
              </a:ext>
            </a:extLst>
          </a:blip>
          <a:srcRect l="19896" t="3042" r="20104" b="2798"/>
          <a:stretch/>
        </p:blipFill>
        <p:spPr>
          <a:xfrm>
            <a:off x="1819274" y="1590675"/>
            <a:ext cx="5486402" cy="3686175"/>
          </a:xfrm>
          <a:prstGeom prst="rect">
            <a:avLst/>
          </a:prstGeom>
        </p:spPr>
      </p:pic>
      <p:pic>
        <p:nvPicPr>
          <p:cNvPr id="17" name="Picture 16"/>
          <p:cNvPicPr>
            <a:picLocks noChangeAspect="1"/>
          </p:cNvPicPr>
          <p:nvPr/>
        </p:nvPicPr>
        <p:blipFill rotWithShape="1">
          <a:blip r:embed="rId16" cstate="email">
            <a:extLst>
              <a:ext uri="{28A0092B-C50C-407E-A947-70E740481C1C}">
                <a14:useLocalDpi xmlns:a14="http://schemas.microsoft.com/office/drawing/2010/main" val="0"/>
              </a:ext>
            </a:extLst>
          </a:blip>
          <a:srcRect l="19062" t="3267" r="20105" b="3025"/>
          <a:stretch/>
        </p:blipFill>
        <p:spPr>
          <a:xfrm>
            <a:off x="1743076" y="1590675"/>
            <a:ext cx="5562600" cy="3686178"/>
          </a:xfrm>
          <a:prstGeom prst="rect">
            <a:avLst/>
          </a:prstGeom>
        </p:spPr>
      </p:pic>
      <p:pic>
        <p:nvPicPr>
          <p:cNvPr id="18" name="Picture 17"/>
          <p:cNvPicPr>
            <a:picLocks noChangeAspect="1"/>
          </p:cNvPicPr>
          <p:nvPr/>
        </p:nvPicPr>
        <p:blipFill rotWithShape="1">
          <a:blip r:embed="rId17">
            <a:extLst>
              <a:ext uri="{28A0092B-C50C-407E-A947-70E740481C1C}">
                <a14:useLocalDpi xmlns:a14="http://schemas.microsoft.com/office/drawing/2010/main" val="0"/>
              </a:ext>
            </a:extLst>
          </a:blip>
          <a:srcRect l="18938" t="2933" r="19983" b="2690"/>
          <a:stretch/>
        </p:blipFill>
        <p:spPr>
          <a:xfrm>
            <a:off x="1743076" y="1590677"/>
            <a:ext cx="5562600" cy="3686174"/>
          </a:xfrm>
          <a:prstGeom prst="rect">
            <a:avLst/>
          </a:prstGeom>
        </p:spPr>
      </p:pic>
      <p:pic>
        <p:nvPicPr>
          <p:cNvPr id="19" name="Picture 18"/>
          <p:cNvPicPr>
            <a:picLocks noChangeAspect="1"/>
          </p:cNvPicPr>
          <p:nvPr/>
        </p:nvPicPr>
        <p:blipFill rotWithShape="1">
          <a:blip r:embed="rId18" cstate="email">
            <a:extLst>
              <a:ext uri="{28A0092B-C50C-407E-A947-70E740481C1C}">
                <a14:useLocalDpi xmlns:a14="http://schemas.microsoft.com/office/drawing/2010/main" val="0"/>
              </a:ext>
            </a:extLst>
          </a:blip>
          <a:srcRect l="19896" t="3090" r="20104" b="2847"/>
          <a:stretch/>
        </p:blipFill>
        <p:spPr>
          <a:xfrm>
            <a:off x="1819274" y="1590676"/>
            <a:ext cx="5486402" cy="3686178"/>
          </a:xfrm>
          <a:prstGeom prst="rect">
            <a:avLst/>
          </a:prstGeom>
        </p:spPr>
      </p:pic>
      <p:pic>
        <p:nvPicPr>
          <p:cNvPr id="20" name="Picture 19"/>
          <p:cNvPicPr>
            <a:picLocks noChangeAspect="1"/>
          </p:cNvPicPr>
          <p:nvPr/>
        </p:nvPicPr>
        <p:blipFill rotWithShape="1">
          <a:blip r:embed="rId19" cstate="email">
            <a:extLst>
              <a:ext uri="{28A0092B-C50C-407E-A947-70E740481C1C}">
                <a14:useLocalDpi xmlns:a14="http://schemas.microsoft.com/office/drawing/2010/main" val="0"/>
              </a:ext>
            </a:extLst>
          </a:blip>
          <a:srcRect l="19896" t="3379" r="20104" b="3138"/>
          <a:stretch/>
        </p:blipFill>
        <p:spPr>
          <a:xfrm>
            <a:off x="1819274" y="1590675"/>
            <a:ext cx="5486402" cy="3686179"/>
          </a:xfrm>
          <a:prstGeom prst="rect">
            <a:avLst/>
          </a:prstGeom>
        </p:spPr>
      </p:pic>
      <p:pic>
        <p:nvPicPr>
          <p:cNvPr id="21" name="Picture 20"/>
          <p:cNvPicPr>
            <a:picLocks noChangeAspect="1"/>
          </p:cNvPicPr>
          <p:nvPr/>
        </p:nvPicPr>
        <p:blipFill rotWithShape="1">
          <a:blip r:embed="rId20">
            <a:extLst>
              <a:ext uri="{28A0092B-C50C-407E-A947-70E740481C1C}">
                <a14:useLocalDpi xmlns:a14="http://schemas.microsoft.com/office/drawing/2010/main" val="0"/>
              </a:ext>
            </a:extLst>
          </a:blip>
          <a:srcRect l="19773" t="3502" r="19984" b="3259"/>
          <a:stretch/>
        </p:blipFill>
        <p:spPr>
          <a:xfrm>
            <a:off x="1819274" y="1590677"/>
            <a:ext cx="5486402" cy="3686177"/>
          </a:xfrm>
          <a:prstGeom prst="rect">
            <a:avLst/>
          </a:prstGeom>
        </p:spPr>
      </p:pic>
      <p:pic>
        <p:nvPicPr>
          <p:cNvPr id="22" name="Picture 21"/>
          <p:cNvPicPr>
            <a:picLocks noChangeAspect="1"/>
          </p:cNvPicPr>
          <p:nvPr/>
        </p:nvPicPr>
        <p:blipFill rotWithShape="1">
          <a:blip r:embed="rId21">
            <a:extLst>
              <a:ext uri="{28A0092B-C50C-407E-A947-70E740481C1C}">
                <a14:useLocalDpi xmlns:a14="http://schemas.microsoft.com/office/drawing/2010/main" val="0"/>
              </a:ext>
            </a:extLst>
          </a:blip>
          <a:srcRect l="19896" t="3057" r="20104" b="2814"/>
          <a:stretch/>
        </p:blipFill>
        <p:spPr>
          <a:xfrm>
            <a:off x="1819274" y="1590675"/>
            <a:ext cx="5486401" cy="3686175"/>
          </a:xfrm>
          <a:prstGeom prst="rect">
            <a:avLst/>
          </a:prstGeom>
        </p:spPr>
      </p:pic>
      <p:sp>
        <p:nvSpPr>
          <p:cNvPr id="23" name="Title 1"/>
          <p:cNvSpPr txBox="1">
            <a:spLocks/>
          </p:cNvSpPr>
          <p:nvPr/>
        </p:nvSpPr>
        <p:spPr>
          <a:xfrm>
            <a:off x="457200" y="22368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a:solidFill>
                  <a:prstClr val="black"/>
                </a:solidFill>
              </a:rPr>
              <a:t>Pictograms</a:t>
            </a:r>
          </a:p>
        </p:txBody>
      </p:sp>
    </p:spTree>
    <p:extLst>
      <p:ext uri="{BB962C8B-B14F-4D97-AF65-F5344CB8AC3E}">
        <p14:creationId xmlns:p14="http://schemas.microsoft.com/office/powerpoint/2010/main" val="140184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subTnLst>
                                    <p:audio>
                                      <p:cMediaNode vol="100000">
                                        <p:cTn display="0" masterRel="sameClick">
                                          <p:stCondLst>
                                            <p:cond evt="begin" delay="0">
                                              <p:tn val="13"/>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subTnLst>
                                    <p:audio>
                                      <p:cMediaNode vol="100000">
                                        <p:cTn display="0" masterRel="sameClick">
                                          <p:stCondLst>
                                            <p:cond evt="begin" delay="0">
                                              <p:tn val="21"/>
                                            </p:cond>
                                          </p:stCondLst>
                                          <p:endCondLst>
                                            <p:cond evt="onStopAudio" delay="0">
                                              <p:tgtEl>
                                                <p:sldTgt/>
                                              </p:tgtEl>
                                            </p:cond>
                                          </p:endCondLst>
                                        </p:cTn>
                                        <p:tgtEl>
                                          <p:sndTgt r:embed="rId3" name="chimes.wav"/>
                                        </p:tgtEl>
                                      </p:cMediaNode>
                                    </p:audio>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subTnLst>
                                    <p:audio>
                                      <p:cMediaNode vol="100000">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subTnLst>
                                    <p:audio>
                                      <p:cMediaNode vol="100000">
                                        <p:cTn display="0" masterRel="sameClick">
                                          <p:stCondLst>
                                            <p:cond evt="begin" delay="0">
                                              <p:tn val="37"/>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subTnLst>
                                    <p:audio>
                                      <p:cMediaNode vol="100000">
                                        <p:cTn display="0" masterRel="sameClick">
                                          <p:stCondLst>
                                            <p:cond evt="begin" delay="0">
                                              <p:tn val="45"/>
                                            </p:cond>
                                          </p:stCondLst>
                                          <p:endCondLst>
                                            <p:cond evt="onStopAudio" delay="0">
                                              <p:tgtEl>
                                                <p:sldTgt/>
                                              </p:tgtEl>
                                            </p:cond>
                                          </p:endCondLst>
                                        </p:cTn>
                                        <p:tgtEl>
                                          <p:sndTgt r:embed="rId3" name="chimes.wav"/>
                                        </p:tgtEl>
                                      </p:cMediaNode>
                                    </p:audio>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subTnLst>
                                    <p:audio>
                                      <p:cMediaNode vol="100000">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subTnLst>
                                    <p:audio>
                                      <p:cMediaNode vol="100000">
                                        <p:cTn display="0" masterRel="sameClick">
                                          <p:stCondLst>
                                            <p:cond evt="begin" delay="0">
                                              <p:tn val="61"/>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subTnLst>
                                    <p:audio>
                                      <p:cMediaNode vol="100000">
                                        <p:cTn display="0" masterRel="sameClick">
                                          <p:stCondLst>
                                            <p:cond evt="begin" delay="0">
                                              <p:tn val="6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505200"/>
            <a:ext cx="9144000" cy="33528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p:cNvSpPr>
            <a:spLocks noGrp="1"/>
          </p:cNvSpPr>
          <p:nvPr>
            <p:ph idx="1"/>
          </p:nvPr>
        </p:nvSpPr>
        <p:spPr>
          <a:xfrm>
            <a:off x="685800" y="3673366"/>
            <a:ext cx="8229600" cy="990600"/>
          </a:xfrm>
        </p:spPr>
        <p:txBody>
          <a:bodyPr>
            <a:normAutofit/>
          </a:bodyPr>
          <a:lstStyle/>
          <a:p>
            <a:pPr marL="0" indent="0" algn="r">
              <a:buNone/>
            </a:pPr>
            <a:r>
              <a:rPr lang="en-US" sz="5400" b="1" dirty="0">
                <a:latin typeface="Franklin Gothic Demi Cond" pitchFamily="34" charset="0"/>
                <a:ea typeface="+mj-ea"/>
                <a:cs typeface="+mj-cs"/>
              </a:rPr>
              <a:t>GHS LABELING</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l="14620" t="82679" r="15204" b="2143"/>
          <a:stretch/>
        </p:blipFill>
        <p:spPr>
          <a:xfrm>
            <a:off x="0" y="3505200"/>
            <a:ext cx="9144000" cy="173491"/>
          </a:xfrm>
          <a:prstGeom prst="rect">
            <a:avLst/>
          </a:prstGeom>
        </p:spPr>
      </p:pic>
      <p:grpSp>
        <p:nvGrpSpPr>
          <p:cNvPr id="15" name="Group 14"/>
          <p:cNvGrpSpPr/>
          <p:nvPr/>
        </p:nvGrpSpPr>
        <p:grpSpPr>
          <a:xfrm>
            <a:off x="415586" y="1035268"/>
            <a:ext cx="8318512" cy="2469932"/>
            <a:chOff x="152400" y="1035268"/>
            <a:chExt cx="8318512" cy="2469932"/>
          </a:xfrm>
        </p:grpSpPr>
        <p:grpSp>
          <p:nvGrpSpPr>
            <p:cNvPr id="14" name="Group 13"/>
            <p:cNvGrpSpPr/>
            <p:nvPr/>
          </p:nvGrpSpPr>
          <p:grpSpPr>
            <a:xfrm>
              <a:off x="152400" y="1035268"/>
              <a:ext cx="7433438" cy="2469932"/>
              <a:chOff x="94596" y="1035268"/>
              <a:chExt cx="7433438" cy="2469932"/>
            </a:xfrm>
          </p:grpSpPr>
          <p:pic>
            <p:nvPicPr>
              <p:cNvPr id="13" name="Picture 1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134302" y="1085210"/>
                <a:ext cx="1508760" cy="1508760"/>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64327" y="1905000"/>
                <a:ext cx="1600200" cy="1600200"/>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4596" y="1051034"/>
                <a:ext cx="1600200" cy="1600200"/>
              </a:xfrm>
              <a:prstGeom prst="rect">
                <a:avLst/>
              </a:prstGeom>
            </p:spPr>
          </p:pic>
          <p:pic>
            <p:nvPicPr>
              <p:cNvPr id="6" name="Picture 5"/>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99710" y="1035268"/>
                <a:ext cx="2400300" cy="1600200"/>
              </a:xfrm>
              <a:prstGeom prst="rect">
                <a:avLst/>
              </a:prstGeom>
            </p:spPr>
          </p:pic>
          <p:pic>
            <p:nvPicPr>
              <p:cNvPr id="7" name="Picture 6"/>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22032" y="1950720"/>
                <a:ext cx="1508760" cy="1508760"/>
              </a:xfrm>
              <a:prstGeom prst="rect">
                <a:avLst/>
              </a:prstGeom>
            </p:spPr>
          </p:pic>
          <p:pic>
            <p:nvPicPr>
              <p:cNvPr id="8" name="Picture 7"/>
              <p:cNvPicPr>
                <a:picLocks noChangeAspect="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67200" y="1905000"/>
                <a:ext cx="1600200" cy="1600200"/>
              </a:xfrm>
              <a:prstGeom prst="rect">
                <a:avLst/>
              </a:prstGeom>
            </p:spPr>
          </p:pic>
          <p:pic>
            <p:nvPicPr>
              <p:cNvPr id="9" name="Picture 8"/>
              <p:cNvPicPr>
                <a:picLocks noChangeAspect="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97468" y="1035268"/>
                <a:ext cx="1600200" cy="1600200"/>
              </a:xfrm>
              <a:prstGeom prst="rect">
                <a:avLst/>
              </a:prstGeom>
            </p:spPr>
          </p:pic>
          <p:pic>
            <p:nvPicPr>
              <p:cNvPr id="11" name="Picture 10"/>
              <p:cNvPicPr>
                <a:picLocks noChangeAspect="1"/>
              </p:cNvPicPr>
              <p:nvPr/>
            </p:nvPicPr>
            <p:blipFill>
              <a:blip r:embed="rId11" cstate="email">
                <a:clrChange>
                  <a:clrFrom>
                    <a:srgbClr val="FCFFFF"/>
                  </a:clrFrom>
                  <a:clrTo>
                    <a:srgbClr val="FCFFFF">
                      <a:alpha val="0"/>
                    </a:srgbClr>
                  </a:clrTo>
                </a:clrChange>
                <a:extLst>
                  <a:ext uri="{28A0092B-C50C-407E-A947-70E740481C1C}">
                    <a14:useLocalDpi xmlns:a14="http://schemas.microsoft.com/office/drawing/2010/main" val="0"/>
                  </a:ext>
                </a:extLst>
              </a:blip>
              <a:stretch>
                <a:fillRect/>
              </a:stretch>
            </p:blipFill>
            <p:spPr>
              <a:xfrm>
                <a:off x="5927834" y="1905000"/>
                <a:ext cx="1600200" cy="1600200"/>
              </a:xfrm>
              <a:prstGeom prst="rect">
                <a:avLst/>
              </a:prstGeom>
            </p:spPr>
          </p:pic>
        </p:grpSp>
        <p:pic>
          <p:nvPicPr>
            <p:cNvPr id="12" name="Picture 11"/>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6870712" y="1066800"/>
              <a:ext cx="1600200" cy="1600200"/>
            </a:xfrm>
            <a:prstGeom prst="rect">
              <a:avLst/>
            </a:prstGeom>
          </p:spPr>
        </p:pic>
      </p:grpSp>
    </p:spTree>
    <p:extLst>
      <p:ext uri="{BB962C8B-B14F-4D97-AF65-F5344CB8AC3E}">
        <p14:creationId xmlns:p14="http://schemas.microsoft.com/office/powerpoint/2010/main" val="3014325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2368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What is GHS?</a:t>
            </a:r>
            <a:endParaRPr lang="en-US" b="1" dirty="0">
              <a:latin typeface="Franklin Gothic Demi Cond" pitchFamily="34" charset="0"/>
            </a:endParaRPr>
          </a:p>
        </p:txBody>
      </p:sp>
      <p:sp>
        <p:nvSpPr>
          <p:cNvPr id="6" name="Content Placeholder 3"/>
          <p:cNvSpPr>
            <a:spLocks noGrp="1"/>
          </p:cNvSpPr>
          <p:nvPr>
            <p:ph idx="1"/>
          </p:nvPr>
        </p:nvSpPr>
        <p:spPr>
          <a:xfrm>
            <a:off x="457200" y="1143000"/>
            <a:ext cx="5410200" cy="5562600"/>
          </a:xfrm>
        </p:spPr>
        <p:txBody>
          <a:bodyPr>
            <a:noAutofit/>
          </a:bodyPr>
          <a:lstStyle/>
          <a:p>
            <a:pPr>
              <a:spcBef>
                <a:spcPts val="0"/>
              </a:spcBef>
            </a:pPr>
            <a:r>
              <a:rPr lang="en-US" sz="2600" dirty="0"/>
              <a:t>The GHS is a system for standardizing and harmonizing the classification and labeling of chemicals.</a:t>
            </a:r>
          </a:p>
          <a:p>
            <a:pPr>
              <a:spcBef>
                <a:spcPts val="0"/>
              </a:spcBef>
            </a:pPr>
            <a:r>
              <a:rPr lang="en-US" sz="2600" dirty="0"/>
              <a:t>It is a logical and comprehensive approach to: </a:t>
            </a:r>
          </a:p>
          <a:p>
            <a:pPr lvl="1">
              <a:spcBef>
                <a:spcPts val="0"/>
              </a:spcBef>
            </a:pPr>
            <a:r>
              <a:rPr lang="en-US" sz="2100" dirty="0"/>
              <a:t>Defining hazards of chemicals; </a:t>
            </a:r>
          </a:p>
          <a:p>
            <a:pPr lvl="1">
              <a:spcBef>
                <a:spcPts val="0"/>
              </a:spcBef>
            </a:pPr>
            <a:r>
              <a:rPr lang="en-US" sz="2100" dirty="0"/>
              <a:t>Creating classification processes</a:t>
            </a:r>
          </a:p>
          <a:p>
            <a:pPr lvl="1">
              <a:spcBef>
                <a:spcPts val="0"/>
              </a:spcBef>
            </a:pPr>
            <a:r>
              <a:rPr lang="en-US" sz="2100" dirty="0"/>
              <a:t>Communicating hazard information and protective measures</a:t>
            </a:r>
          </a:p>
          <a:p>
            <a:endParaRPr lang="en-US" dirty="0"/>
          </a:p>
          <a:p>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9162" y="1295402"/>
            <a:ext cx="2743200" cy="3911602"/>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6223462" y="5334000"/>
            <a:ext cx="2514600" cy="369332"/>
          </a:xfrm>
          <a:prstGeom prst="rect">
            <a:avLst/>
          </a:prstGeom>
          <a:noFill/>
        </p:spPr>
        <p:txBody>
          <a:bodyPr wrap="square" rtlCol="0">
            <a:spAutoFit/>
          </a:bodyPr>
          <a:lstStyle/>
          <a:p>
            <a:pPr algn="ctr"/>
            <a:r>
              <a:rPr lang="en-US" b="1" dirty="0"/>
              <a:t>The “Purple Book”</a:t>
            </a:r>
          </a:p>
        </p:txBody>
      </p:sp>
    </p:spTree>
    <p:extLst>
      <p:ext uri="{BB962C8B-B14F-4D97-AF65-F5344CB8AC3E}">
        <p14:creationId xmlns:p14="http://schemas.microsoft.com/office/powerpoint/2010/main" val="342927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2368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Label Elements</a:t>
            </a:r>
            <a:endParaRPr lang="en-US" b="1" dirty="0">
              <a:latin typeface="Franklin Gothic Demi Cond" pitchFamily="34" charset="0"/>
            </a:endParaRPr>
          </a:p>
        </p:txBody>
      </p:sp>
      <p:sp>
        <p:nvSpPr>
          <p:cNvPr id="6" name="Content Placeholder 2"/>
          <p:cNvSpPr txBox="1">
            <a:spLocks/>
          </p:cNvSpPr>
          <p:nvPr/>
        </p:nvSpPr>
        <p:spPr>
          <a:xfrm>
            <a:off x="457200" y="1143000"/>
            <a:ext cx="8229600" cy="51355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0"/>
              </a:spcBef>
              <a:spcAft>
                <a:spcPts val="0"/>
              </a:spcAft>
            </a:pPr>
            <a:r>
              <a:rPr lang="en-US" sz="3800" dirty="0"/>
              <a:t>Labels must contain all of these required elements:</a:t>
            </a:r>
          </a:p>
          <a:p>
            <a:pPr marL="804863" lvl="1" indent="-347663" fontAlgn="auto">
              <a:spcBef>
                <a:spcPts val="0"/>
              </a:spcBef>
              <a:spcAft>
                <a:spcPts val="0"/>
              </a:spcAft>
            </a:pPr>
            <a:r>
              <a:rPr lang="en-US" sz="3800" dirty="0"/>
              <a:t>Product Identifier</a:t>
            </a:r>
          </a:p>
          <a:p>
            <a:pPr marL="804863" lvl="1" indent="-347663" fontAlgn="auto">
              <a:spcBef>
                <a:spcPts val="0"/>
              </a:spcBef>
              <a:spcAft>
                <a:spcPts val="0"/>
              </a:spcAft>
            </a:pPr>
            <a:r>
              <a:rPr lang="en-US" sz="3800" dirty="0"/>
              <a:t>Pictograms</a:t>
            </a:r>
          </a:p>
          <a:p>
            <a:pPr marL="804863" lvl="1" indent="-347663" fontAlgn="auto">
              <a:spcBef>
                <a:spcPts val="0"/>
              </a:spcBef>
              <a:spcAft>
                <a:spcPts val="0"/>
              </a:spcAft>
            </a:pPr>
            <a:r>
              <a:rPr lang="en-US" sz="3800" dirty="0"/>
              <a:t>Signal Words</a:t>
            </a:r>
          </a:p>
          <a:p>
            <a:pPr marL="804863" lvl="1" indent="-347663" fontAlgn="auto">
              <a:spcBef>
                <a:spcPts val="0"/>
              </a:spcBef>
              <a:spcAft>
                <a:spcPts val="0"/>
              </a:spcAft>
            </a:pPr>
            <a:r>
              <a:rPr lang="en-US" sz="3800" dirty="0"/>
              <a:t>Hazard Statements</a:t>
            </a:r>
          </a:p>
          <a:p>
            <a:pPr marL="804863" lvl="1" indent="-347663" fontAlgn="auto">
              <a:spcBef>
                <a:spcPts val="0"/>
              </a:spcBef>
              <a:spcAft>
                <a:spcPts val="0"/>
              </a:spcAft>
            </a:pPr>
            <a:r>
              <a:rPr lang="en-US" sz="3800" dirty="0"/>
              <a:t>Precautionary Statements</a:t>
            </a:r>
          </a:p>
          <a:p>
            <a:pPr marL="804863" lvl="1" indent="-347663" fontAlgn="auto">
              <a:spcBef>
                <a:spcPts val="0"/>
              </a:spcBef>
              <a:spcAft>
                <a:spcPts val="0"/>
              </a:spcAft>
            </a:pPr>
            <a:r>
              <a:rPr lang="en-US" sz="3800" dirty="0"/>
              <a:t>Contact Information</a:t>
            </a:r>
          </a:p>
        </p:txBody>
      </p:sp>
    </p:spTree>
    <p:extLst>
      <p:ext uri="{BB962C8B-B14F-4D97-AF65-F5344CB8AC3E}">
        <p14:creationId xmlns:p14="http://schemas.microsoft.com/office/powerpoint/2010/main" val="2912562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983163"/>
          </a:xfrm>
        </p:spPr>
        <p:txBody>
          <a:bodyPr>
            <a:normAutofit/>
          </a:bodyPr>
          <a:lstStyle/>
          <a:p>
            <a:pPr marL="0" indent="0">
              <a:spcBef>
                <a:spcPts val="0"/>
              </a:spcBef>
              <a:buNone/>
            </a:pPr>
            <a:r>
              <a:rPr lang="en-US" dirty="0"/>
              <a:t>While there is no specific format required for the new labels, they </a:t>
            </a:r>
            <a:r>
              <a:rPr lang="en-US" b="1" dirty="0">
                <a:solidFill>
                  <a:srgbClr val="C00000"/>
                </a:solidFill>
              </a:rPr>
              <a:t>MUST HAVE ALL 6 ELEMENTS ON IT SOMEWHERE </a:t>
            </a:r>
            <a:r>
              <a:rPr lang="en-US" dirty="0"/>
              <a:t>that are easily identifiable, understandable and match shipping labels.</a:t>
            </a:r>
          </a:p>
        </p:txBody>
      </p:sp>
      <p:sp>
        <p:nvSpPr>
          <p:cNvPr id="3" name="Title 1"/>
          <p:cNvSpPr txBox="1">
            <a:spLocks/>
          </p:cNvSpPr>
          <p:nvPr/>
        </p:nvSpPr>
        <p:spPr>
          <a:xfrm>
            <a:off x="457200" y="22368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Label Elements</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3248" y="3962400"/>
            <a:ext cx="1761986" cy="2014537"/>
          </a:xfrm>
          <a:prstGeom prst="rect">
            <a:avLst/>
          </a:prstGeom>
          <a:ln>
            <a:solidFill>
              <a:schemeClr val="tx1"/>
            </a:solidFill>
          </a:ln>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169288" y="3962400"/>
            <a:ext cx="2288912" cy="2286000"/>
          </a:xfrm>
          <a:prstGeom prst="rect">
            <a:avLst/>
          </a:prstGeom>
          <a:ln>
            <a:solidFill>
              <a:schemeClr val="tx1"/>
            </a:solidFill>
          </a:ln>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092668" y="3962400"/>
            <a:ext cx="2362200" cy="2019300"/>
          </a:xfrm>
          <a:prstGeom prst="rect">
            <a:avLst/>
          </a:prstGeom>
        </p:spPr>
      </p:pic>
    </p:spTree>
    <p:extLst>
      <p:ext uri="{BB962C8B-B14F-4D97-AF65-F5344CB8AC3E}">
        <p14:creationId xmlns:p14="http://schemas.microsoft.com/office/powerpoint/2010/main" val="2243806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2368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Label Elements</a:t>
            </a:r>
            <a:endParaRPr lang="en-US" b="1" dirty="0">
              <a:latin typeface="Franklin Gothic Demi Cond" pitchFamily="34" charset="0"/>
            </a:endParaRPr>
          </a:p>
        </p:txBody>
      </p:sp>
      <p:sp>
        <p:nvSpPr>
          <p:cNvPr id="4" name="Content Placeholder 2"/>
          <p:cNvSpPr>
            <a:spLocks noGrp="1"/>
          </p:cNvSpPr>
          <p:nvPr>
            <p:ph idx="1"/>
          </p:nvPr>
        </p:nvSpPr>
        <p:spPr>
          <a:xfrm>
            <a:off x="457200" y="1143000"/>
            <a:ext cx="8229600" cy="4983163"/>
          </a:xfrm>
        </p:spPr>
        <p:txBody>
          <a:bodyPr>
            <a:normAutofit/>
          </a:bodyPr>
          <a:lstStyle/>
          <a:p>
            <a:pPr marL="0" indent="0" algn="ctr">
              <a:spcBef>
                <a:spcPts val="0"/>
              </a:spcBef>
              <a:buNone/>
            </a:pPr>
            <a:r>
              <a:rPr lang="en-US" sz="2100" b="1" dirty="0"/>
              <a:t>Product Identifier</a:t>
            </a:r>
          </a:p>
          <a:p>
            <a:pPr>
              <a:spcBef>
                <a:spcPts val="0"/>
              </a:spcBef>
            </a:pPr>
            <a:r>
              <a:rPr lang="en-US" sz="2100" dirty="0"/>
              <a:t>The Product Identifier is how the hazardous chemical is identified. This can be (but is not limited to): </a:t>
            </a:r>
          </a:p>
          <a:p>
            <a:pPr lvl="1">
              <a:spcBef>
                <a:spcPts val="0"/>
              </a:spcBef>
            </a:pPr>
            <a:r>
              <a:rPr lang="en-US" sz="2100" b="1" dirty="0"/>
              <a:t>Chemical Name </a:t>
            </a:r>
            <a:endParaRPr lang="en-US" sz="2100" dirty="0"/>
          </a:p>
          <a:p>
            <a:pPr lvl="1">
              <a:spcBef>
                <a:spcPts val="0"/>
              </a:spcBef>
            </a:pPr>
            <a:r>
              <a:rPr lang="en-US" sz="2100" b="1" dirty="0"/>
              <a:t>Code Number </a:t>
            </a:r>
            <a:endParaRPr lang="en-US" sz="2100" dirty="0"/>
          </a:p>
          <a:p>
            <a:pPr lvl="1">
              <a:spcBef>
                <a:spcPts val="0"/>
              </a:spcBef>
            </a:pPr>
            <a:r>
              <a:rPr lang="en-US" sz="2100" b="1" dirty="0"/>
              <a:t>Batch Number</a:t>
            </a:r>
            <a:endParaRPr lang="en-US" sz="2100" dirty="0"/>
          </a:p>
        </p:txBody>
      </p:sp>
      <p:pic>
        <p:nvPicPr>
          <p:cNvPr id="5"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8720" y="3162398"/>
            <a:ext cx="6766560" cy="3684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a:off x="2513045" y="3657600"/>
            <a:ext cx="1219200"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2271480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2368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Label Elements</a:t>
            </a:r>
            <a:endParaRPr lang="en-US" b="1" dirty="0">
              <a:latin typeface="Franklin Gothic Demi Cond" pitchFamily="34" charset="0"/>
            </a:endParaRPr>
          </a:p>
        </p:txBody>
      </p:sp>
      <p:sp>
        <p:nvSpPr>
          <p:cNvPr id="8" name="Content Placeholder 2"/>
          <p:cNvSpPr>
            <a:spLocks noGrp="1"/>
          </p:cNvSpPr>
          <p:nvPr>
            <p:ph idx="1"/>
          </p:nvPr>
        </p:nvSpPr>
        <p:spPr>
          <a:xfrm>
            <a:off x="457200" y="1143000"/>
            <a:ext cx="4114800" cy="5257800"/>
          </a:xfrm>
        </p:spPr>
        <p:txBody>
          <a:bodyPr>
            <a:noAutofit/>
          </a:bodyPr>
          <a:lstStyle/>
          <a:p>
            <a:pPr marL="0" indent="0" algn="ctr">
              <a:buNone/>
            </a:pPr>
            <a:r>
              <a:rPr lang="en-US" sz="3000" b="1" dirty="0"/>
              <a:t>Pictograms</a:t>
            </a:r>
          </a:p>
          <a:p>
            <a:r>
              <a:rPr lang="en-US" sz="3000" dirty="0"/>
              <a:t>Pictograms are graphic symbols used to communicate specific information about the hazards of a chemical.</a:t>
            </a:r>
          </a:p>
          <a:p>
            <a:r>
              <a:rPr lang="en-US" sz="3000" dirty="0"/>
              <a:t>There are a total of 9 GHS Pictograms used to illustrate hazard classification.</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143000"/>
            <a:ext cx="4389120" cy="5596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865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normAutofit/>
          </a:bodyPr>
          <a:lstStyle/>
          <a:p>
            <a:pPr marL="0" indent="0" algn="ctr">
              <a:spcBef>
                <a:spcPts val="0"/>
              </a:spcBef>
              <a:buNone/>
            </a:pPr>
            <a:r>
              <a:rPr lang="en-US" sz="1700" b="1" dirty="0"/>
              <a:t>Signal Words</a:t>
            </a:r>
          </a:p>
          <a:p>
            <a:pPr>
              <a:spcBef>
                <a:spcPts val="0"/>
              </a:spcBef>
            </a:pPr>
            <a:r>
              <a:rPr lang="en-US" sz="1700" dirty="0"/>
              <a:t>Signal Words are used to indicate the relative level of severity of the hazard and alert the reader to a potential hazard on the label. Only two words are used: </a:t>
            </a:r>
          </a:p>
          <a:p>
            <a:pPr lvl="1">
              <a:spcBef>
                <a:spcPts val="0"/>
              </a:spcBef>
            </a:pPr>
            <a:r>
              <a:rPr lang="en-US" sz="1700" b="1" dirty="0"/>
              <a:t>Danger </a:t>
            </a:r>
            <a:r>
              <a:rPr lang="en-US" sz="1700" dirty="0"/>
              <a:t>– more severe hazards. </a:t>
            </a:r>
          </a:p>
          <a:p>
            <a:pPr lvl="1">
              <a:spcBef>
                <a:spcPts val="0"/>
              </a:spcBef>
            </a:pPr>
            <a:r>
              <a:rPr lang="en-US" sz="1700" b="1" dirty="0"/>
              <a:t>Warning </a:t>
            </a:r>
            <a:r>
              <a:rPr lang="en-US" sz="1700" dirty="0"/>
              <a:t>– less severe hazards.</a:t>
            </a:r>
          </a:p>
        </p:txBody>
      </p:sp>
      <p:sp>
        <p:nvSpPr>
          <p:cNvPr id="7" name="Title 1"/>
          <p:cNvSpPr txBox="1">
            <a:spLocks/>
          </p:cNvSpPr>
          <p:nvPr/>
        </p:nvSpPr>
        <p:spPr>
          <a:xfrm>
            <a:off x="457200" y="22368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Label Elements</a:t>
            </a:r>
            <a:endParaRPr lang="en-US" b="1" dirty="0">
              <a:latin typeface="Franklin Gothic Demi Cond" pitchFamily="34" charset="0"/>
            </a:endParaRPr>
          </a:p>
        </p:txBody>
      </p:sp>
      <p:pic>
        <p:nvPicPr>
          <p:cNvPr id="8"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80160" y="3273166"/>
            <a:ext cx="6583680" cy="3584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ght Arrow 8"/>
          <p:cNvSpPr/>
          <p:nvPr/>
        </p:nvSpPr>
        <p:spPr>
          <a:xfrm>
            <a:off x="2971800" y="4800600"/>
            <a:ext cx="1219200"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2545149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22368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Label Elements</a:t>
            </a:r>
            <a:endParaRPr lang="en-US" b="1" dirty="0">
              <a:latin typeface="Franklin Gothic Demi Cond" pitchFamily="34" charset="0"/>
            </a:endParaRPr>
          </a:p>
        </p:txBody>
      </p:sp>
      <p:sp>
        <p:nvSpPr>
          <p:cNvPr id="3" name="Content Placeholder 2"/>
          <p:cNvSpPr>
            <a:spLocks noGrp="1"/>
          </p:cNvSpPr>
          <p:nvPr>
            <p:ph idx="1"/>
          </p:nvPr>
        </p:nvSpPr>
        <p:spPr>
          <a:xfrm>
            <a:off x="457200" y="1143000"/>
            <a:ext cx="8229600" cy="4983163"/>
          </a:xfrm>
        </p:spPr>
        <p:txBody>
          <a:bodyPr>
            <a:normAutofit/>
          </a:bodyPr>
          <a:lstStyle/>
          <a:p>
            <a:pPr marL="0" indent="0" algn="ctr">
              <a:spcBef>
                <a:spcPts val="0"/>
              </a:spcBef>
              <a:buNone/>
            </a:pPr>
            <a:r>
              <a:rPr lang="en-US" sz="2000" b="1" dirty="0"/>
              <a:t>Hazard Statements</a:t>
            </a:r>
          </a:p>
          <a:p>
            <a:pPr>
              <a:spcBef>
                <a:spcPts val="0"/>
              </a:spcBef>
            </a:pPr>
            <a:r>
              <a:rPr lang="en-US" sz="2000" dirty="0"/>
              <a:t>Hazard Statements describe the nature of the hazard(s) of a chemical.</a:t>
            </a:r>
          </a:p>
          <a:p>
            <a:pPr lvl="1">
              <a:spcBef>
                <a:spcPts val="0"/>
              </a:spcBef>
            </a:pPr>
            <a:r>
              <a:rPr lang="en-US" sz="2000" dirty="0"/>
              <a:t>It may include the degree of hazard. </a:t>
            </a:r>
          </a:p>
        </p:txBody>
      </p:sp>
      <p:pic>
        <p:nvPicPr>
          <p:cNvPr id="8"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8720" y="3162398"/>
            <a:ext cx="6766560" cy="3684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ght Arrow 8"/>
          <p:cNvSpPr/>
          <p:nvPr/>
        </p:nvSpPr>
        <p:spPr>
          <a:xfrm>
            <a:off x="2619375" y="4945988"/>
            <a:ext cx="1219200"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568908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normAutofit/>
          </a:bodyPr>
          <a:lstStyle/>
          <a:p>
            <a:pPr marL="0" indent="0" algn="ctr">
              <a:spcBef>
                <a:spcPts val="0"/>
              </a:spcBef>
              <a:buNone/>
            </a:pPr>
            <a:r>
              <a:rPr lang="en-US" sz="1800" b="1" dirty="0"/>
              <a:t>Precautionary Statements</a:t>
            </a:r>
          </a:p>
          <a:p>
            <a:pPr>
              <a:spcBef>
                <a:spcPts val="0"/>
              </a:spcBef>
            </a:pPr>
            <a:r>
              <a:rPr lang="en-US" sz="1800" dirty="0"/>
              <a:t>Precautionary Statements describe recommended measures that should be taken to minimize or prevent adverse effects resulting from exposure to the hazardous chemical or improper storage or handling.</a:t>
            </a:r>
          </a:p>
          <a:p>
            <a:pPr>
              <a:spcBef>
                <a:spcPts val="0"/>
              </a:spcBef>
            </a:pPr>
            <a:r>
              <a:rPr lang="en-US" sz="1800" dirty="0"/>
              <a:t>There are four types of precautionary statements: </a:t>
            </a:r>
          </a:p>
          <a:p>
            <a:pPr lvl="1">
              <a:spcBef>
                <a:spcPts val="0"/>
              </a:spcBef>
            </a:pPr>
            <a:r>
              <a:rPr lang="en-US" sz="1800" b="1" dirty="0"/>
              <a:t>Prevention </a:t>
            </a:r>
            <a:r>
              <a:rPr lang="en-US" sz="1800" dirty="0"/>
              <a:t>		</a:t>
            </a:r>
            <a:r>
              <a:rPr lang="en-US" sz="1800" b="1" dirty="0">
                <a:sym typeface="Symbol"/>
              </a:rPr>
              <a:t></a:t>
            </a:r>
            <a:r>
              <a:rPr lang="en-US" sz="1800" b="1" dirty="0"/>
              <a:t> Response </a:t>
            </a:r>
            <a:endParaRPr lang="en-US" sz="1800" dirty="0"/>
          </a:p>
          <a:p>
            <a:pPr lvl="1">
              <a:spcBef>
                <a:spcPts val="0"/>
              </a:spcBef>
            </a:pPr>
            <a:r>
              <a:rPr lang="en-US" sz="1800" b="1" dirty="0"/>
              <a:t>Storage </a:t>
            </a:r>
            <a:r>
              <a:rPr lang="en-US" sz="1800" dirty="0"/>
              <a:t>			</a:t>
            </a:r>
            <a:r>
              <a:rPr lang="en-US" sz="1800" b="1" dirty="0">
                <a:sym typeface="Symbol"/>
              </a:rPr>
              <a:t></a:t>
            </a:r>
            <a:r>
              <a:rPr lang="en-US" sz="1800" b="1" dirty="0"/>
              <a:t> Disposal </a:t>
            </a:r>
            <a:endParaRPr lang="en-US" sz="1800" dirty="0"/>
          </a:p>
        </p:txBody>
      </p:sp>
      <p:sp>
        <p:nvSpPr>
          <p:cNvPr id="7" name="Title 1"/>
          <p:cNvSpPr txBox="1">
            <a:spLocks/>
          </p:cNvSpPr>
          <p:nvPr/>
        </p:nvSpPr>
        <p:spPr>
          <a:xfrm>
            <a:off x="457200" y="22368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Label Elements</a:t>
            </a:r>
            <a:endParaRPr lang="en-US" b="1" dirty="0">
              <a:latin typeface="Franklin Gothic Demi Cond" pitchFamily="34" charset="0"/>
            </a:endParaRPr>
          </a:p>
        </p:txBody>
      </p:sp>
      <p:pic>
        <p:nvPicPr>
          <p:cNvPr id="8"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8720" y="3162398"/>
            <a:ext cx="6766560" cy="3684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304800" y="5257800"/>
            <a:ext cx="1219200"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2868263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normAutofit/>
          </a:bodyPr>
          <a:lstStyle/>
          <a:p>
            <a:pPr marL="0" indent="0" algn="ctr">
              <a:spcBef>
                <a:spcPts val="0"/>
              </a:spcBef>
              <a:buNone/>
            </a:pPr>
            <a:r>
              <a:rPr lang="en-US" sz="1900" b="1" dirty="0"/>
              <a:t>Contact Information</a:t>
            </a:r>
          </a:p>
          <a:p>
            <a:pPr>
              <a:spcBef>
                <a:spcPts val="0"/>
              </a:spcBef>
            </a:pPr>
            <a:r>
              <a:rPr lang="en-US" sz="1900" dirty="0"/>
              <a:t>This information will be for the ‘responsible party’ of the substance. This may be the chemical manufacturer, importer or other responsible party. You will generally see this information at the bottom of the label.</a:t>
            </a:r>
          </a:p>
          <a:p>
            <a:pPr lvl="1">
              <a:spcBef>
                <a:spcPts val="0"/>
              </a:spcBef>
            </a:pPr>
            <a:r>
              <a:rPr lang="en-US" sz="1900" b="1" dirty="0"/>
              <a:t>Name</a:t>
            </a:r>
          </a:p>
          <a:p>
            <a:pPr lvl="1">
              <a:spcBef>
                <a:spcPts val="0"/>
              </a:spcBef>
            </a:pPr>
            <a:r>
              <a:rPr lang="en-US" sz="1900" b="1" dirty="0"/>
              <a:t>Address</a:t>
            </a:r>
          </a:p>
          <a:p>
            <a:pPr lvl="1">
              <a:spcBef>
                <a:spcPts val="0"/>
              </a:spcBef>
            </a:pPr>
            <a:r>
              <a:rPr lang="en-US" sz="1900" b="1" dirty="0"/>
              <a:t>Telephone Number</a:t>
            </a:r>
          </a:p>
        </p:txBody>
      </p:sp>
      <p:sp>
        <p:nvSpPr>
          <p:cNvPr id="7" name="Title 1"/>
          <p:cNvSpPr txBox="1">
            <a:spLocks/>
          </p:cNvSpPr>
          <p:nvPr/>
        </p:nvSpPr>
        <p:spPr>
          <a:xfrm>
            <a:off x="457200" y="22368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Label Elements</a:t>
            </a:r>
            <a:endParaRPr lang="en-US" b="1" dirty="0">
              <a:latin typeface="Franklin Gothic Demi Cond" pitchFamily="34" charset="0"/>
            </a:endParaRPr>
          </a:p>
        </p:txBody>
      </p:sp>
      <p:pic>
        <p:nvPicPr>
          <p:cNvPr id="8"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8720" y="3162398"/>
            <a:ext cx="6766560" cy="3684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228600" y="6324600"/>
            <a:ext cx="1219200"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553333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2368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a:solidFill>
                  <a:prstClr val="black"/>
                </a:solidFill>
                <a:latin typeface="+mn-lt"/>
              </a:rPr>
              <a:t>Workplace Labels</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l="46343" t="16671" r="7895" b="12565"/>
          <a:stretch/>
        </p:blipFill>
        <p:spPr>
          <a:xfrm>
            <a:off x="5367051" y="2514600"/>
            <a:ext cx="3566160" cy="2385581"/>
          </a:xfrm>
          <a:prstGeom prst="rect">
            <a:avLst/>
          </a:prstGeom>
        </p:spPr>
      </p:pic>
      <p:sp>
        <p:nvSpPr>
          <p:cNvPr id="6" name="Content Placeholder 3"/>
          <p:cNvSpPr>
            <a:spLocks noGrp="1"/>
          </p:cNvSpPr>
          <p:nvPr>
            <p:ph idx="1"/>
          </p:nvPr>
        </p:nvSpPr>
        <p:spPr>
          <a:xfrm>
            <a:off x="457200" y="1143000"/>
            <a:ext cx="5105400" cy="5562600"/>
          </a:xfrm>
        </p:spPr>
        <p:txBody>
          <a:bodyPr>
            <a:noAutofit/>
          </a:bodyPr>
          <a:lstStyle/>
          <a:p>
            <a:pPr marL="285750" lvl="1" indent="-280988">
              <a:spcBef>
                <a:spcPts val="0"/>
              </a:spcBef>
              <a:buFont typeface="Arial" pitchFamily="34" charset="0"/>
              <a:buChar char="•"/>
            </a:pPr>
            <a:r>
              <a:rPr lang="en-US" dirty="0"/>
              <a:t>Employers are responsible for maintaining the labels on containers.</a:t>
            </a:r>
          </a:p>
          <a:p>
            <a:pPr marL="285750" indent="-280988">
              <a:spcBef>
                <a:spcPts val="0"/>
              </a:spcBef>
            </a:pPr>
            <a:r>
              <a:rPr lang="en-US" sz="2800" dirty="0"/>
              <a:t>Employers are NOT responsible for updating labels on shipped containers.</a:t>
            </a:r>
          </a:p>
        </p:txBody>
      </p:sp>
    </p:spTree>
    <p:extLst>
      <p:ext uri="{BB962C8B-B14F-4D97-AF65-F5344CB8AC3E}">
        <p14:creationId xmlns:p14="http://schemas.microsoft.com/office/powerpoint/2010/main" val="2122401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525963"/>
          </a:xfrm>
        </p:spPr>
        <p:txBody>
          <a:bodyPr>
            <a:noAutofit/>
          </a:bodyPr>
          <a:lstStyle/>
          <a:p>
            <a:pPr>
              <a:spcBef>
                <a:spcPts val="0"/>
              </a:spcBef>
            </a:pPr>
            <a:r>
              <a:rPr lang="en-US" sz="2900" dirty="0"/>
              <a:t>Employers have the option to create their own workplace labels.</a:t>
            </a:r>
          </a:p>
          <a:p>
            <a:pPr marL="342900" lvl="1" indent="-342900">
              <a:spcBef>
                <a:spcPts val="0"/>
              </a:spcBef>
              <a:buFont typeface="Arial" pitchFamily="34" charset="0"/>
              <a:buChar char="•"/>
            </a:pPr>
            <a:r>
              <a:rPr lang="en-US" sz="2900" dirty="0"/>
              <a:t>Employers may continue to use rating systems such as NFPA 704 Diamonds </a:t>
            </a:r>
          </a:p>
          <a:p>
            <a:pPr marL="342900" lvl="1" indent="-342900">
              <a:spcBef>
                <a:spcPts val="0"/>
              </a:spcBef>
              <a:buFont typeface="Arial" pitchFamily="34" charset="0"/>
              <a:buChar char="•"/>
            </a:pPr>
            <a:r>
              <a:rPr lang="en-US" sz="2900" b="1" dirty="0"/>
              <a:t>No conflicting hazard warnings or </a:t>
            </a:r>
            <a:br>
              <a:rPr lang="en-US" sz="2900" b="1" dirty="0"/>
            </a:br>
            <a:r>
              <a:rPr lang="en-US" sz="2900" b="1" dirty="0"/>
              <a:t>pictograms can be used.</a:t>
            </a:r>
          </a:p>
        </p:txBody>
      </p:sp>
      <p:sp>
        <p:nvSpPr>
          <p:cNvPr id="3" name="Title 1"/>
          <p:cNvSpPr txBox="1">
            <a:spLocks/>
          </p:cNvSpPr>
          <p:nvPr/>
        </p:nvSpPr>
        <p:spPr>
          <a:xfrm>
            <a:off x="457200" y="22368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a:solidFill>
                  <a:prstClr val="black"/>
                </a:solidFill>
                <a:latin typeface="+mn-lt"/>
              </a:rPr>
              <a:t>Workplace Labels</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30696" y="3810000"/>
            <a:ext cx="2171700" cy="2171700"/>
          </a:xfrm>
          <a:prstGeom prst="rect">
            <a:avLst/>
          </a:prstGeom>
        </p:spPr>
      </p:pic>
    </p:spTree>
    <p:extLst>
      <p:ext uri="{BB962C8B-B14F-4D97-AF65-F5344CB8AC3E}">
        <p14:creationId xmlns:p14="http://schemas.microsoft.com/office/powerpoint/2010/main" val="3925155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2368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What is GHS?</a:t>
            </a:r>
            <a:endParaRPr lang="en-US" b="1" dirty="0">
              <a:latin typeface="Franklin Gothic Demi Cond" pitchFamily="34" charset="0"/>
            </a:endParaRPr>
          </a:p>
        </p:txBody>
      </p:sp>
      <p:sp>
        <p:nvSpPr>
          <p:cNvPr id="9" name="Oval 8"/>
          <p:cNvSpPr/>
          <p:nvPr/>
        </p:nvSpPr>
        <p:spPr>
          <a:xfrm>
            <a:off x="3524250" y="1666875"/>
            <a:ext cx="2095500" cy="1066800"/>
          </a:xfrm>
          <a:prstGeom prst="ellipse">
            <a:avLst/>
          </a:prstGeom>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b="1" dirty="0"/>
              <a:t>GHS</a:t>
            </a:r>
          </a:p>
        </p:txBody>
      </p:sp>
      <p:sp>
        <p:nvSpPr>
          <p:cNvPr id="10" name="Rectangle 9"/>
          <p:cNvSpPr/>
          <p:nvPr/>
        </p:nvSpPr>
        <p:spPr>
          <a:xfrm>
            <a:off x="933450" y="3505200"/>
            <a:ext cx="2743200" cy="685800"/>
          </a:xfrm>
          <a:prstGeom prst="rect">
            <a:avLst/>
          </a:prstGeom>
          <a:solidFill>
            <a:schemeClr val="accent2">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System for standardizing and harmonizing</a:t>
            </a:r>
          </a:p>
        </p:txBody>
      </p:sp>
      <p:sp>
        <p:nvSpPr>
          <p:cNvPr id="11" name="Rectangle 10"/>
          <p:cNvSpPr/>
          <p:nvPr/>
        </p:nvSpPr>
        <p:spPr>
          <a:xfrm>
            <a:off x="5419725" y="3495675"/>
            <a:ext cx="2819400" cy="695325"/>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t>Logical and comprehensive approach</a:t>
            </a:r>
          </a:p>
        </p:txBody>
      </p:sp>
      <p:sp>
        <p:nvSpPr>
          <p:cNvPr id="12" name="Rectangle 11"/>
          <p:cNvSpPr/>
          <p:nvPr/>
        </p:nvSpPr>
        <p:spPr>
          <a:xfrm>
            <a:off x="2276475" y="5081586"/>
            <a:ext cx="1828800" cy="695325"/>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t>Defining Hazards</a:t>
            </a:r>
          </a:p>
        </p:txBody>
      </p:sp>
      <p:sp>
        <p:nvSpPr>
          <p:cNvPr id="13" name="Rectangle 12"/>
          <p:cNvSpPr/>
          <p:nvPr/>
        </p:nvSpPr>
        <p:spPr>
          <a:xfrm>
            <a:off x="4438650" y="5081586"/>
            <a:ext cx="1828800" cy="847725"/>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t>Creating Classification Processes</a:t>
            </a:r>
          </a:p>
        </p:txBody>
      </p:sp>
      <p:sp>
        <p:nvSpPr>
          <p:cNvPr id="14" name="Rectangle 13"/>
          <p:cNvSpPr/>
          <p:nvPr/>
        </p:nvSpPr>
        <p:spPr>
          <a:xfrm>
            <a:off x="6648450" y="5081585"/>
            <a:ext cx="1828800" cy="695325"/>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t>Communicating Information</a:t>
            </a:r>
          </a:p>
        </p:txBody>
      </p:sp>
      <p:cxnSp>
        <p:nvCxnSpPr>
          <p:cNvPr id="15" name="Straight Arrow Connector 14"/>
          <p:cNvCxnSpPr>
            <a:stCxn id="9" idx="3"/>
            <a:endCxn id="10" idx="0"/>
          </p:cNvCxnSpPr>
          <p:nvPr/>
        </p:nvCxnSpPr>
        <p:spPr>
          <a:xfrm flipH="1">
            <a:off x="2305050" y="2577446"/>
            <a:ext cx="1526079" cy="92775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1" idx="0"/>
          </p:cNvCxnSpPr>
          <p:nvPr/>
        </p:nvCxnSpPr>
        <p:spPr>
          <a:xfrm>
            <a:off x="5353050" y="2571750"/>
            <a:ext cx="1476375" cy="923925"/>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1" idx="2"/>
          </p:cNvCxnSpPr>
          <p:nvPr/>
        </p:nvCxnSpPr>
        <p:spPr>
          <a:xfrm>
            <a:off x="6829425" y="4191000"/>
            <a:ext cx="0" cy="44767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190875" y="4638675"/>
            <a:ext cx="437197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190875" y="4638674"/>
            <a:ext cx="0" cy="442911"/>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3" idx="0"/>
          </p:cNvCxnSpPr>
          <p:nvPr/>
        </p:nvCxnSpPr>
        <p:spPr>
          <a:xfrm flipH="1">
            <a:off x="5353050" y="4638675"/>
            <a:ext cx="4762" cy="442911"/>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4" idx="0"/>
          </p:cNvCxnSpPr>
          <p:nvPr/>
        </p:nvCxnSpPr>
        <p:spPr>
          <a:xfrm>
            <a:off x="7562850" y="4638674"/>
            <a:ext cx="0" cy="442911"/>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3277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505200"/>
            <a:ext cx="9144000" cy="33528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2" name="Content Placeholder 1"/>
          <p:cNvSpPr>
            <a:spLocks noGrp="1"/>
          </p:cNvSpPr>
          <p:nvPr>
            <p:ph idx="1"/>
          </p:nvPr>
        </p:nvSpPr>
        <p:spPr>
          <a:xfrm>
            <a:off x="685800" y="3673366"/>
            <a:ext cx="8229600" cy="990600"/>
          </a:xfrm>
        </p:spPr>
        <p:txBody>
          <a:bodyPr>
            <a:normAutofit/>
          </a:bodyPr>
          <a:lstStyle/>
          <a:p>
            <a:pPr marL="0" indent="0" algn="r">
              <a:buNone/>
            </a:pPr>
            <a:r>
              <a:rPr lang="en-US" sz="5400" b="1" dirty="0">
                <a:latin typeface="Franklin Gothic Demi Cond" pitchFamily="34" charset="0"/>
                <a:ea typeface="+mj-ea"/>
                <a:cs typeface="+mj-cs"/>
              </a:rPr>
              <a:t>Safety Data Sheets</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l="14620" t="82679" r="15204" b="2143"/>
          <a:stretch/>
        </p:blipFill>
        <p:spPr>
          <a:xfrm>
            <a:off x="0" y="3505200"/>
            <a:ext cx="9144000" cy="173491"/>
          </a:xfrm>
          <a:prstGeom prst="rect">
            <a:avLst/>
          </a:prstGeom>
        </p:spPr>
      </p:pic>
      <p:grpSp>
        <p:nvGrpSpPr>
          <p:cNvPr id="15" name="Group 14"/>
          <p:cNvGrpSpPr/>
          <p:nvPr/>
        </p:nvGrpSpPr>
        <p:grpSpPr>
          <a:xfrm>
            <a:off x="415586" y="1035268"/>
            <a:ext cx="8318512" cy="2469932"/>
            <a:chOff x="152400" y="1035268"/>
            <a:chExt cx="8318512" cy="2469932"/>
          </a:xfrm>
        </p:grpSpPr>
        <p:grpSp>
          <p:nvGrpSpPr>
            <p:cNvPr id="14" name="Group 13"/>
            <p:cNvGrpSpPr/>
            <p:nvPr/>
          </p:nvGrpSpPr>
          <p:grpSpPr>
            <a:xfrm>
              <a:off x="152400" y="1035268"/>
              <a:ext cx="7433438" cy="2469932"/>
              <a:chOff x="94596" y="1035268"/>
              <a:chExt cx="7433438" cy="2469932"/>
            </a:xfrm>
          </p:grpSpPr>
          <p:pic>
            <p:nvPicPr>
              <p:cNvPr id="13" name="Picture 1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134302" y="1085210"/>
                <a:ext cx="1508760" cy="1508760"/>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64327" y="1905000"/>
                <a:ext cx="1600200" cy="1600200"/>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4596" y="1051034"/>
                <a:ext cx="1600200" cy="1600200"/>
              </a:xfrm>
              <a:prstGeom prst="rect">
                <a:avLst/>
              </a:prstGeom>
            </p:spPr>
          </p:pic>
          <p:pic>
            <p:nvPicPr>
              <p:cNvPr id="6" name="Picture 5"/>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99710" y="1035268"/>
                <a:ext cx="2400300" cy="1600200"/>
              </a:xfrm>
              <a:prstGeom prst="rect">
                <a:avLst/>
              </a:prstGeom>
            </p:spPr>
          </p:pic>
          <p:pic>
            <p:nvPicPr>
              <p:cNvPr id="7" name="Picture 6"/>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22032" y="1950720"/>
                <a:ext cx="1508760" cy="1508760"/>
              </a:xfrm>
              <a:prstGeom prst="rect">
                <a:avLst/>
              </a:prstGeom>
            </p:spPr>
          </p:pic>
          <p:pic>
            <p:nvPicPr>
              <p:cNvPr id="8" name="Picture 7"/>
              <p:cNvPicPr>
                <a:picLocks noChangeAspect="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67200" y="1905000"/>
                <a:ext cx="1600200" cy="1600200"/>
              </a:xfrm>
              <a:prstGeom prst="rect">
                <a:avLst/>
              </a:prstGeom>
            </p:spPr>
          </p:pic>
          <p:pic>
            <p:nvPicPr>
              <p:cNvPr id="9" name="Picture 8"/>
              <p:cNvPicPr>
                <a:picLocks noChangeAspect="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97468" y="1035268"/>
                <a:ext cx="1600200" cy="1600200"/>
              </a:xfrm>
              <a:prstGeom prst="rect">
                <a:avLst/>
              </a:prstGeom>
            </p:spPr>
          </p:pic>
          <p:pic>
            <p:nvPicPr>
              <p:cNvPr id="11" name="Picture 10"/>
              <p:cNvPicPr>
                <a:picLocks noChangeAspect="1"/>
              </p:cNvPicPr>
              <p:nvPr/>
            </p:nvPicPr>
            <p:blipFill>
              <a:blip r:embed="rId11" cstate="email">
                <a:clrChange>
                  <a:clrFrom>
                    <a:srgbClr val="FCFFFF"/>
                  </a:clrFrom>
                  <a:clrTo>
                    <a:srgbClr val="FCFFFF">
                      <a:alpha val="0"/>
                    </a:srgbClr>
                  </a:clrTo>
                </a:clrChange>
                <a:extLst>
                  <a:ext uri="{28A0092B-C50C-407E-A947-70E740481C1C}">
                    <a14:useLocalDpi xmlns:a14="http://schemas.microsoft.com/office/drawing/2010/main" val="0"/>
                  </a:ext>
                </a:extLst>
              </a:blip>
              <a:stretch>
                <a:fillRect/>
              </a:stretch>
            </p:blipFill>
            <p:spPr>
              <a:xfrm>
                <a:off x="5927834" y="1905000"/>
                <a:ext cx="1600200" cy="1600200"/>
              </a:xfrm>
              <a:prstGeom prst="rect">
                <a:avLst/>
              </a:prstGeom>
            </p:spPr>
          </p:pic>
        </p:grpSp>
        <p:pic>
          <p:nvPicPr>
            <p:cNvPr id="12" name="Picture 11"/>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6870712" y="1066800"/>
              <a:ext cx="1600200" cy="1600200"/>
            </a:xfrm>
            <a:prstGeom prst="rect">
              <a:avLst/>
            </a:prstGeom>
          </p:spPr>
        </p:pic>
      </p:grpSp>
    </p:spTree>
    <p:extLst>
      <p:ext uri="{BB962C8B-B14F-4D97-AF65-F5344CB8AC3E}">
        <p14:creationId xmlns:p14="http://schemas.microsoft.com/office/powerpoint/2010/main" val="18438268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2368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a:solidFill>
                  <a:prstClr val="black"/>
                </a:solidFill>
                <a:latin typeface="Calibri" panose="020F0502020204030204" pitchFamily="34" charset="0"/>
              </a:rPr>
              <a:t>Safety Data Sheets</a:t>
            </a:r>
          </a:p>
        </p:txBody>
      </p:sp>
      <p:sp>
        <p:nvSpPr>
          <p:cNvPr id="6" name="Content Placeholder 5"/>
          <p:cNvSpPr txBox="1">
            <a:spLocks/>
          </p:cNvSpPr>
          <p:nvPr/>
        </p:nvSpPr>
        <p:spPr>
          <a:xfrm>
            <a:off x="457200" y="1143000"/>
            <a:ext cx="5455298" cy="51355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120000"/>
              </a:lnSpc>
              <a:spcBef>
                <a:spcPts val="0"/>
              </a:spcBef>
              <a:spcAft>
                <a:spcPts val="0"/>
              </a:spcAft>
            </a:pPr>
            <a:r>
              <a:rPr lang="en-US" sz="2200" dirty="0"/>
              <a:t>The SDS replaced the MSDS (Material Safety Data Sheet). </a:t>
            </a:r>
          </a:p>
          <a:p>
            <a:pPr fontAlgn="auto">
              <a:lnSpc>
                <a:spcPct val="120000"/>
              </a:lnSpc>
              <a:spcBef>
                <a:spcPts val="0"/>
              </a:spcBef>
              <a:spcAft>
                <a:spcPts val="0"/>
              </a:spcAft>
            </a:pPr>
            <a:r>
              <a:rPr lang="en-US" sz="2200" dirty="0"/>
              <a:t>Provides comprehensive information about a chemical substance or mixture. </a:t>
            </a:r>
          </a:p>
          <a:p>
            <a:pPr fontAlgn="auto">
              <a:lnSpc>
                <a:spcPct val="120000"/>
              </a:lnSpc>
              <a:spcBef>
                <a:spcPts val="0"/>
              </a:spcBef>
              <a:spcAft>
                <a:spcPts val="0"/>
              </a:spcAft>
            </a:pPr>
            <a:r>
              <a:rPr lang="en-US" sz="2200" dirty="0"/>
              <a:t>Used by employers and employees</a:t>
            </a:r>
          </a:p>
          <a:p>
            <a:pPr fontAlgn="auto">
              <a:lnSpc>
                <a:spcPct val="120000"/>
              </a:lnSpc>
              <a:spcBef>
                <a:spcPts val="0"/>
              </a:spcBef>
              <a:spcAft>
                <a:spcPts val="0"/>
              </a:spcAft>
            </a:pPr>
            <a:r>
              <a:rPr lang="en-US" sz="2200" dirty="0"/>
              <a:t>Provides more detailed information for what is referenced in the label.</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2498" y="2133600"/>
            <a:ext cx="3000375"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3478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4953000" cy="4983163"/>
          </a:xfrm>
        </p:spPr>
        <p:txBody>
          <a:bodyPr/>
          <a:lstStyle/>
          <a:p>
            <a:pPr>
              <a:spcBef>
                <a:spcPts val="0"/>
              </a:spcBef>
            </a:pPr>
            <a:r>
              <a:rPr lang="en-US" sz="3800" dirty="0"/>
              <a:t>Standardized </a:t>
            </a:r>
            <a:r>
              <a:rPr lang="en-US" sz="3800" b="1" dirty="0"/>
              <a:t>16-section</a:t>
            </a:r>
            <a:r>
              <a:rPr lang="en-US" sz="3800" dirty="0"/>
              <a:t> format.</a:t>
            </a:r>
          </a:p>
          <a:p>
            <a:pPr>
              <a:spcBef>
                <a:spcPts val="0"/>
              </a:spcBef>
            </a:pPr>
            <a:r>
              <a:rPr lang="en-US" sz="3800" dirty="0"/>
              <a:t>Label reflects information in SDS</a:t>
            </a:r>
          </a:p>
          <a:p>
            <a:endParaRPr lang="en-US" dirty="0"/>
          </a:p>
          <a:p>
            <a:endParaRPr lang="en-US" dirty="0"/>
          </a:p>
        </p:txBody>
      </p:sp>
      <p:sp>
        <p:nvSpPr>
          <p:cNvPr id="3" name="Title 1"/>
          <p:cNvSpPr txBox="1">
            <a:spLocks/>
          </p:cNvSpPr>
          <p:nvPr/>
        </p:nvSpPr>
        <p:spPr>
          <a:xfrm>
            <a:off x="457200" y="22368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a:solidFill>
                  <a:prstClr val="black"/>
                </a:solidFill>
                <a:latin typeface="Calibri" panose="020F0502020204030204" pitchFamily="34" charset="0"/>
              </a:rPr>
              <a:t>Safety Data Sheets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905000"/>
            <a:ext cx="3448050" cy="3448050"/>
          </a:xfrm>
          <a:prstGeom prst="rect">
            <a:avLst/>
          </a:prstGeom>
        </p:spPr>
      </p:pic>
    </p:spTree>
    <p:extLst>
      <p:ext uri="{BB962C8B-B14F-4D97-AF65-F5344CB8AC3E}">
        <p14:creationId xmlns:p14="http://schemas.microsoft.com/office/powerpoint/2010/main" val="483738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2368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a:solidFill>
                  <a:prstClr val="black"/>
                </a:solidFill>
                <a:latin typeface="Calibri" panose="020F0502020204030204" pitchFamily="34" charset="0"/>
              </a:rPr>
              <a:t>SDS Sections</a:t>
            </a:r>
          </a:p>
        </p:txBody>
      </p:sp>
      <p:graphicFrame>
        <p:nvGraphicFramePr>
          <p:cNvPr id="6" name="Table 5"/>
          <p:cNvGraphicFramePr>
            <a:graphicFrameLocks noGrp="1"/>
          </p:cNvGraphicFramePr>
          <p:nvPr>
            <p:extLst>
              <p:ext uri="{D42A27DB-BD31-4B8C-83A1-F6EECF244321}">
                <p14:modId xmlns:p14="http://schemas.microsoft.com/office/powerpoint/2010/main" val="1812086792"/>
              </p:ext>
            </p:extLst>
          </p:nvPr>
        </p:nvGraphicFramePr>
        <p:xfrm>
          <a:off x="457200" y="1295400"/>
          <a:ext cx="8229600" cy="5299252"/>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80996">
                <a:tc gridSpan="2">
                  <a:txBody>
                    <a:bodyPr/>
                    <a:lstStyle/>
                    <a:p>
                      <a:r>
                        <a:rPr lang="en-US" dirty="0">
                          <a:solidFill>
                            <a:schemeClr val="tx1"/>
                          </a:solidFill>
                        </a:rPr>
                        <a:t>Format of 16-section SDS should include</a:t>
                      </a:r>
                      <a:r>
                        <a:rPr lang="en-US" baseline="0" dirty="0">
                          <a:solidFill>
                            <a:schemeClr val="tx1"/>
                          </a:solidFill>
                        </a:rPr>
                        <a:t> the following sections: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0000"/>
                  </a:ext>
                </a:extLst>
              </a:tr>
              <a:tr h="579937">
                <a:tc>
                  <a:txBody>
                    <a:bodyPr/>
                    <a:lstStyle/>
                    <a:p>
                      <a:r>
                        <a:rPr lang="en-US" dirty="0"/>
                        <a:t>Section</a:t>
                      </a:r>
                      <a:r>
                        <a:rPr lang="en-US" baseline="0" dirty="0"/>
                        <a:t> 1. Identification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Section 9. Physical and chemical properties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181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Section</a:t>
                      </a:r>
                      <a:r>
                        <a:rPr lang="en-US" baseline="0" dirty="0"/>
                        <a:t> 2. Hazard(s) identification</a:t>
                      </a:r>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Section 10. Stability and reactivity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18125">
                <a:tc>
                  <a:txBody>
                    <a:bodyPr/>
                    <a:lstStyle/>
                    <a:p>
                      <a:r>
                        <a:rPr lang="en-US" dirty="0"/>
                        <a:t>Section 3. Composition./information</a:t>
                      </a:r>
                      <a:r>
                        <a:rPr lang="en-US" baseline="0" dirty="0"/>
                        <a:t> on ingredients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Section 11. Toxicological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79937">
                <a:tc>
                  <a:txBody>
                    <a:bodyPr/>
                    <a:lstStyle/>
                    <a:p>
                      <a:r>
                        <a:rPr lang="en-US" dirty="0"/>
                        <a:t>Section</a:t>
                      </a:r>
                      <a:r>
                        <a:rPr lang="en-US" baseline="0" dirty="0"/>
                        <a:t> 4. First aid measures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Section 12. Ecological</a:t>
                      </a:r>
                      <a:r>
                        <a:rPr lang="en-US" baseline="0" dirty="0"/>
                        <a:t> information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79937">
                <a:tc>
                  <a:txBody>
                    <a:bodyPr/>
                    <a:lstStyle/>
                    <a:p>
                      <a:r>
                        <a:rPr lang="en-US" dirty="0"/>
                        <a:t>Section</a:t>
                      </a:r>
                      <a:r>
                        <a:rPr lang="en-US" baseline="0" dirty="0"/>
                        <a:t> 5. Fire-fighting measures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Section 13. Disposal considerations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618125">
                <a:tc>
                  <a:txBody>
                    <a:bodyPr/>
                    <a:lstStyle/>
                    <a:p>
                      <a:r>
                        <a:rPr lang="en-US" dirty="0"/>
                        <a:t>Section 6. Accidental release measures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Section 14. Transport</a:t>
                      </a:r>
                      <a:r>
                        <a:rPr lang="en-US" baseline="0" dirty="0"/>
                        <a:t> information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79937">
                <a:tc>
                  <a:txBody>
                    <a:bodyPr/>
                    <a:lstStyle/>
                    <a:p>
                      <a:r>
                        <a:rPr lang="en-US" dirty="0"/>
                        <a:t>Section 7. Handing and storage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Section 15. Regulatory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79937">
                <a:tc>
                  <a:txBody>
                    <a:bodyPr/>
                    <a:lstStyle/>
                    <a:p>
                      <a:r>
                        <a:rPr lang="en-US" dirty="0"/>
                        <a:t>Section</a:t>
                      </a:r>
                      <a:r>
                        <a:rPr lang="en-US" baseline="0" dirty="0"/>
                        <a:t> 8. Exposure controls/personal protection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Section 16. Other information, including date</a:t>
                      </a:r>
                      <a:r>
                        <a:rPr lang="en-US" baseline="0" dirty="0"/>
                        <a:t> of preparation or last revision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9204662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2368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a:solidFill>
                  <a:prstClr val="black"/>
                </a:solidFill>
                <a:latin typeface="Calibri" panose="020F0502020204030204" pitchFamily="34" charset="0"/>
              </a:rPr>
              <a:t>SDS Sections</a:t>
            </a:r>
          </a:p>
        </p:txBody>
      </p:sp>
      <p:pic>
        <p:nvPicPr>
          <p:cNvPr id="4" name="Content Placeholder 5"/>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457200" y="2514600"/>
            <a:ext cx="8229600" cy="3597734"/>
          </a:xfrm>
        </p:spPr>
      </p:pic>
      <p:sp>
        <p:nvSpPr>
          <p:cNvPr id="5" name="TextBox 4"/>
          <p:cNvSpPr txBox="1"/>
          <p:nvPr/>
        </p:nvSpPr>
        <p:spPr>
          <a:xfrm>
            <a:off x="6419850" y="2660086"/>
            <a:ext cx="2057400" cy="457200"/>
          </a:xfrm>
          <a:prstGeom prst="rect">
            <a:avLst/>
          </a:prstGeom>
          <a:solidFill>
            <a:schemeClr val="bg1"/>
          </a:solidFill>
        </p:spPr>
        <p:txBody>
          <a:bodyPr wrap="square" rtlCol="0">
            <a:noAutofit/>
          </a:bodyPr>
          <a:lstStyle/>
          <a:p>
            <a:r>
              <a:rPr lang="en-US" sz="1900" b="1" dirty="0"/>
              <a:t>Manu Company</a:t>
            </a:r>
          </a:p>
        </p:txBody>
      </p:sp>
      <p:sp>
        <p:nvSpPr>
          <p:cNvPr id="2" name="TextBox 1"/>
          <p:cNvSpPr txBox="1"/>
          <p:nvPr/>
        </p:nvSpPr>
        <p:spPr>
          <a:xfrm>
            <a:off x="457200" y="1143000"/>
            <a:ext cx="8229600" cy="1015663"/>
          </a:xfrm>
          <a:prstGeom prst="rect">
            <a:avLst/>
          </a:prstGeom>
          <a:noFill/>
        </p:spPr>
        <p:txBody>
          <a:bodyPr wrap="square" rtlCol="0">
            <a:spAutoFit/>
          </a:bodyPr>
          <a:lstStyle/>
          <a:p>
            <a:r>
              <a:rPr lang="en-US" sz="2000" b="1" dirty="0">
                <a:latin typeface="+mn-lt"/>
              </a:rPr>
              <a:t>Section 1: Identification </a:t>
            </a:r>
            <a:r>
              <a:rPr lang="en-US" sz="2000" dirty="0">
                <a:latin typeface="+mn-lt"/>
              </a:rPr>
              <a:t>includes product identifier; manufacturer or distributor name, address, phone number; emergency phone number; recommended use; restrictions on use. </a:t>
            </a:r>
          </a:p>
        </p:txBody>
      </p:sp>
    </p:spTree>
    <p:extLst>
      <p:ext uri="{BB962C8B-B14F-4D97-AF65-F5344CB8AC3E}">
        <p14:creationId xmlns:p14="http://schemas.microsoft.com/office/powerpoint/2010/main" val="40976192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 y="2514600"/>
            <a:ext cx="8229600" cy="3576973"/>
          </a:xfrm>
          <a:prstGeom prst="rect">
            <a:avLst/>
          </a:prstGeom>
        </p:spPr>
      </p:pic>
      <p:sp>
        <p:nvSpPr>
          <p:cNvPr id="3" name="Title 1"/>
          <p:cNvSpPr txBox="1">
            <a:spLocks/>
          </p:cNvSpPr>
          <p:nvPr/>
        </p:nvSpPr>
        <p:spPr>
          <a:xfrm>
            <a:off x="457200" y="22368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a:solidFill>
                  <a:prstClr val="black"/>
                </a:solidFill>
                <a:latin typeface="Calibri" panose="020F0502020204030204" pitchFamily="34" charset="0"/>
              </a:rPr>
              <a:t>SDS Sections</a:t>
            </a:r>
          </a:p>
        </p:txBody>
      </p:sp>
      <p:sp>
        <p:nvSpPr>
          <p:cNvPr id="2" name="TextBox 1"/>
          <p:cNvSpPr txBox="1"/>
          <p:nvPr/>
        </p:nvSpPr>
        <p:spPr>
          <a:xfrm>
            <a:off x="457200" y="1143000"/>
            <a:ext cx="8229600" cy="707886"/>
          </a:xfrm>
          <a:prstGeom prst="rect">
            <a:avLst/>
          </a:prstGeom>
          <a:noFill/>
        </p:spPr>
        <p:txBody>
          <a:bodyPr wrap="square" rtlCol="0">
            <a:spAutoFit/>
          </a:bodyPr>
          <a:lstStyle/>
          <a:p>
            <a:r>
              <a:rPr lang="en-US" sz="2000" b="1" dirty="0">
                <a:latin typeface="+mn-lt"/>
              </a:rPr>
              <a:t>Section 2: Hazard(s) identification </a:t>
            </a:r>
            <a:r>
              <a:rPr lang="en-US" sz="2000" dirty="0">
                <a:latin typeface="+mn-lt"/>
              </a:rPr>
              <a:t>includes all hazards regarding the chemical; required label elements. </a:t>
            </a:r>
          </a:p>
        </p:txBody>
      </p:sp>
    </p:spTree>
    <p:extLst>
      <p:ext uri="{BB962C8B-B14F-4D97-AF65-F5344CB8AC3E}">
        <p14:creationId xmlns:p14="http://schemas.microsoft.com/office/powerpoint/2010/main" val="27798486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2368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a:solidFill>
                  <a:prstClr val="black"/>
                </a:solidFill>
                <a:latin typeface="Calibri" panose="020F0502020204030204" pitchFamily="34" charset="0"/>
              </a:rPr>
              <a:t>SDS Sections</a:t>
            </a:r>
          </a:p>
        </p:txBody>
      </p:sp>
      <p:sp>
        <p:nvSpPr>
          <p:cNvPr id="2" name="TextBox 1"/>
          <p:cNvSpPr txBox="1"/>
          <p:nvPr/>
        </p:nvSpPr>
        <p:spPr>
          <a:xfrm>
            <a:off x="457200" y="1143000"/>
            <a:ext cx="8229600" cy="707886"/>
          </a:xfrm>
          <a:prstGeom prst="rect">
            <a:avLst/>
          </a:prstGeom>
          <a:noFill/>
        </p:spPr>
        <p:txBody>
          <a:bodyPr wrap="square" rtlCol="0">
            <a:spAutoFit/>
          </a:bodyPr>
          <a:lstStyle/>
          <a:p>
            <a:r>
              <a:rPr lang="en-US" sz="2000" b="1" dirty="0">
                <a:latin typeface="Calibri" panose="020F0502020204030204" pitchFamily="34" charset="0"/>
              </a:rPr>
              <a:t>Section 3: Composition/information on ingredients </a:t>
            </a:r>
            <a:r>
              <a:rPr lang="en-US" sz="2000" dirty="0">
                <a:latin typeface="Calibri" panose="020F0502020204030204" pitchFamily="34" charset="0"/>
              </a:rPr>
              <a:t>includes information on chemical ingredients; trade secret claims.</a:t>
            </a:r>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457200" y="2514600"/>
            <a:ext cx="8229600" cy="3591877"/>
          </a:xfrm>
        </p:spPr>
      </p:pic>
    </p:spTree>
    <p:extLst>
      <p:ext uri="{BB962C8B-B14F-4D97-AF65-F5344CB8AC3E}">
        <p14:creationId xmlns:p14="http://schemas.microsoft.com/office/powerpoint/2010/main" val="27001553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2368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a:solidFill>
                  <a:prstClr val="black"/>
                </a:solidFill>
                <a:latin typeface="Calibri" panose="020F0502020204030204" pitchFamily="34" charset="0"/>
              </a:rPr>
              <a:t>SDS Sections</a:t>
            </a:r>
          </a:p>
        </p:txBody>
      </p:sp>
      <p:sp>
        <p:nvSpPr>
          <p:cNvPr id="2" name="TextBox 1"/>
          <p:cNvSpPr txBox="1"/>
          <p:nvPr/>
        </p:nvSpPr>
        <p:spPr>
          <a:xfrm>
            <a:off x="457200" y="1143000"/>
            <a:ext cx="8229600" cy="707886"/>
          </a:xfrm>
          <a:prstGeom prst="rect">
            <a:avLst/>
          </a:prstGeom>
          <a:noFill/>
        </p:spPr>
        <p:txBody>
          <a:bodyPr wrap="square" rtlCol="0">
            <a:spAutoFit/>
          </a:bodyPr>
          <a:lstStyle/>
          <a:p>
            <a:r>
              <a:rPr lang="en-US" sz="2000" b="1" dirty="0">
                <a:latin typeface="+mn-lt"/>
              </a:rPr>
              <a:t>Section 4: First aid measures </a:t>
            </a:r>
            <a:r>
              <a:rPr lang="en-US" sz="2000" dirty="0">
                <a:latin typeface="+mn-lt"/>
              </a:rPr>
              <a:t>includes important symptoms/ effects, acute, delayed; required treatment. </a:t>
            </a:r>
          </a:p>
        </p:txBody>
      </p:sp>
      <p:pic>
        <p:nvPicPr>
          <p:cNvPr id="6"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457200" y="2514600"/>
            <a:ext cx="8229600" cy="3516052"/>
          </a:xfrm>
        </p:spPr>
      </p:pic>
    </p:spTree>
    <p:extLst>
      <p:ext uri="{BB962C8B-B14F-4D97-AF65-F5344CB8AC3E}">
        <p14:creationId xmlns:p14="http://schemas.microsoft.com/office/powerpoint/2010/main" val="40286946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2368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a:solidFill>
                  <a:prstClr val="black"/>
                </a:solidFill>
                <a:latin typeface="Calibri" panose="020F0502020204030204" pitchFamily="34" charset="0"/>
              </a:rPr>
              <a:t>SDS Sections</a:t>
            </a:r>
          </a:p>
        </p:txBody>
      </p:sp>
      <p:sp>
        <p:nvSpPr>
          <p:cNvPr id="2" name="TextBox 1"/>
          <p:cNvSpPr txBox="1"/>
          <p:nvPr/>
        </p:nvSpPr>
        <p:spPr>
          <a:xfrm>
            <a:off x="457200" y="1143000"/>
            <a:ext cx="8229600" cy="707886"/>
          </a:xfrm>
          <a:prstGeom prst="rect">
            <a:avLst/>
          </a:prstGeom>
          <a:noFill/>
        </p:spPr>
        <p:txBody>
          <a:bodyPr wrap="square" rtlCol="0">
            <a:spAutoFit/>
          </a:bodyPr>
          <a:lstStyle/>
          <a:p>
            <a:r>
              <a:rPr lang="en-US" sz="2000" b="1" dirty="0">
                <a:latin typeface="Calibri" panose="020F0502020204030204" pitchFamily="34" charset="0"/>
              </a:rPr>
              <a:t>Section 5: Firefighting measures </a:t>
            </a:r>
            <a:r>
              <a:rPr lang="en-US" sz="2000" dirty="0">
                <a:latin typeface="Calibri" panose="020F0502020204030204" pitchFamily="34" charset="0"/>
              </a:rPr>
              <a:t>lists suitable extinguishing techniques, equipment; chemical hazards from fire.</a:t>
            </a:r>
          </a:p>
        </p:txBody>
      </p:sp>
      <p:pic>
        <p:nvPicPr>
          <p:cNvPr id="7" name="Content Placeholder 4"/>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457200" y="2514600"/>
            <a:ext cx="8229600" cy="3566159"/>
          </a:xfrm>
        </p:spPr>
      </p:pic>
    </p:spTree>
    <p:extLst>
      <p:ext uri="{BB962C8B-B14F-4D97-AF65-F5344CB8AC3E}">
        <p14:creationId xmlns:p14="http://schemas.microsoft.com/office/powerpoint/2010/main" val="10880051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2368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a:solidFill>
                  <a:prstClr val="black"/>
                </a:solidFill>
                <a:latin typeface="Calibri" panose="020F0502020204030204" pitchFamily="34" charset="0"/>
              </a:rPr>
              <a:t>SDS Sections</a:t>
            </a:r>
          </a:p>
        </p:txBody>
      </p:sp>
      <p:sp>
        <p:nvSpPr>
          <p:cNvPr id="2" name="TextBox 1"/>
          <p:cNvSpPr txBox="1"/>
          <p:nvPr/>
        </p:nvSpPr>
        <p:spPr>
          <a:xfrm>
            <a:off x="457200" y="1143000"/>
            <a:ext cx="8229600" cy="707886"/>
          </a:xfrm>
          <a:prstGeom prst="rect">
            <a:avLst/>
          </a:prstGeom>
          <a:noFill/>
        </p:spPr>
        <p:txBody>
          <a:bodyPr wrap="square" rtlCol="0">
            <a:spAutoFit/>
          </a:bodyPr>
          <a:lstStyle/>
          <a:p>
            <a:r>
              <a:rPr lang="en-US" sz="2000" b="1" dirty="0">
                <a:latin typeface="+mn-lt"/>
              </a:rPr>
              <a:t>Section 6: Accidental release measures </a:t>
            </a:r>
            <a:r>
              <a:rPr lang="en-US" sz="2000" dirty="0">
                <a:latin typeface="+mn-lt"/>
              </a:rPr>
              <a:t>lists emergency procedures; protective equipment; proper methods of containment and cleanup.</a:t>
            </a:r>
          </a:p>
        </p:txBody>
      </p:sp>
      <p:pic>
        <p:nvPicPr>
          <p:cNvPr id="6"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457200" y="2514600"/>
            <a:ext cx="8229600" cy="3494179"/>
          </a:xfrm>
        </p:spPr>
      </p:pic>
    </p:spTree>
    <p:extLst>
      <p:ext uri="{BB962C8B-B14F-4D97-AF65-F5344CB8AC3E}">
        <p14:creationId xmlns:p14="http://schemas.microsoft.com/office/powerpoint/2010/main" val="598779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2368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What is the Purpose of GHS?</a:t>
            </a:r>
            <a:endParaRPr lang="en-US" b="1" dirty="0">
              <a:latin typeface="Franklin Gothic Demi Cond" pitchFamily="34" charset="0"/>
            </a:endParaRPr>
          </a:p>
        </p:txBody>
      </p:sp>
      <p:sp>
        <p:nvSpPr>
          <p:cNvPr id="22" name="Content Placeholder 2"/>
          <p:cNvSpPr>
            <a:spLocks noGrp="1"/>
          </p:cNvSpPr>
          <p:nvPr>
            <p:ph idx="1"/>
          </p:nvPr>
        </p:nvSpPr>
        <p:spPr>
          <a:xfrm>
            <a:off x="457200" y="1143000"/>
            <a:ext cx="8229600" cy="5029200"/>
          </a:xfrm>
        </p:spPr>
        <p:txBody>
          <a:bodyPr>
            <a:noAutofit/>
          </a:bodyPr>
          <a:lstStyle/>
          <a:p>
            <a:pPr>
              <a:spcBef>
                <a:spcPts val="0"/>
              </a:spcBef>
            </a:pPr>
            <a:r>
              <a:rPr lang="en-US" sz="3500" dirty="0"/>
              <a:t>Standardized system</a:t>
            </a:r>
          </a:p>
          <a:p>
            <a:pPr>
              <a:spcBef>
                <a:spcPts val="0"/>
              </a:spcBef>
            </a:pPr>
            <a:r>
              <a:rPr lang="en-US" sz="3500" dirty="0"/>
              <a:t>Enhances global trade</a:t>
            </a:r>
          </a:p>
          <a:p>
            <a:pPr>
              <a:spcBef>
                <a:spcPts val="0"/>
              </a:spcBef>
            </a:pPr>
            <a:r>
              <a:rPr lang="en-US" sz="3500" dirty="0"/>
              <a:t>Enhances protections </a:t>
            </a:r>
          </a:p>
          <a:p>
            <a:pPr>
              <a:spcBef>
                <a:spcPts val="0"/>
              </a:spcBef>
            </a:pPr>
            <a:r>
              <a:rPr lang="en-US" sz="3500" dirty="0"/>
              <a:t>Reduces confusion </a:t>
            </a:r>
          </a:p>
          <a:p>
            <a:pPr>
              <a:spcBef>
                <a:spcPts val="0"/>
              </a:spcBef>
            </a:pPr>
            <a:r>
              <a:rPr lang="en-US" sz="3500" dirty="0"/>
              <a:t>OSHA has adopted GHS under its Hazard Communication Standard (HCS).</a:t>
            </a:r>
          </a:p>
          <a:p>
            <a:endParaRPr lang="en-US" dirty="0"/>
          </a:p>
        </p:txBody>
      </p:sp>
    </p:spTree>
    <p:extLst>
      <p:ext uri="{BB962C8B-B14F-4D97-AF65-F5344CB8AC3E}">
        <p14:creationId xmlns:p14="http://schemas.microsoft.com/office/powerpoint/2010/main" val="2378730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2368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a:solidFill>
                  <a:prstClr val="black"/>
                </a:solidFill>
                <a:latin typeface="Calibri" panose="020F0502020204030204" pitchFamily="34" charset="0"/>
              </a:rPr>
              <a:t>SDS Sections</a:t>
            </a:r>
          </a:p>
        </p:txBody>
      </p:sp>
      <p:sp>
        <p:nvSpPr>
          <p:cNvPr id="2" name="TextBox 1"/>
          <p:cNvSpPr txBox="1"/>
          <p:nvPr/>
        </p:nvSpPr>
        <p:spPr>
          <a:xfrm>
            <a:off x="457200" y="1143000"/>
            <a:ext cx="8229600" cy="707886"/>
          </a:xfrm>
          <a:prstGeom prst="rect">
            <a:avLst/>
          </a:prstGeom>
          <a:noFill/>
        </p:spPr>
        <p:txBody>
          <a:bodyPr wrap="square" rtlCol="0">
            <a:spAutoFit/>
          </a:bodyPr>
          <a:lstStyle/>
          <a:p>
            <a:r>
              <a:rPr lang="en-US" sz="2000" b="1" dirty="0">
                <a:latin typeface="+mn-lt"/>
              </a:rPr>
              <a:t>Section 7: Handling and storage </a:t>
            </a:r>
            <a:r>
              <a:rPr lang="en-US" sz="2000" dirty="0">
                <a:latin typeface="+mn-lt"/>
              </a:rPr>
              <a:t>lists precautions for safe handling and storage, including incompatibilities.</a:t>
            </a:r>
          </a:p>
        </p:txBody>
      </p:sp>
      <p:pic>
        <p:nvPicPr>
          <p:cNvPr id="7" name="Content Placeholder 4"/>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457200" y="2514600"/>
            <a:ext cx="8229600" cy="3571013"/>
          </a:xfrm>
        </p:spPr>
      </p:pic>
    </p:spTree>
    <p:extLst>
      <p:ext uri="{BB962C8B-B14F-4D97-AF65-F5344CB8AC3E}">
        <p14:creationId xmlns:p14="http://schemas.microsoft.com/office/powerpoint/2010/main" val="41575461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2368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a:solidFill>
                  <a:prstClr val="black"/>
                </a:solidFill>
                <a:latin typeface="Calibri" panose="020F0502020204030204" pitchFamily="34" charset="0"/>
              </a:rPr>
              <a:t>SDS Sections</a:t>
            </a:r>
          </a:p>
        </p:txBody>
      </p:sp>
      <p:sp>
        <p:nvSpPr>
          <p:cNvPr id="2" name="TextBox 1"/>
          <p:cNvSpPr txBox="1"/>
          <p:nvPr/>
        </p:nvSpPr>
        <p:spPr>
          <a:xfrm>
            <a:off x="457200" y="1143000"/>
            <a:ext cx="8229600" cy="1015663"/>
          </a:xfrm>
          <a:prstGeom prst="rect">
            <a:avLst/>
          </a:prstGeom>
          <a:noFill/>
        </p:spPr>
        <p:txBody>
          <a:bodyPr wrap="square" rtlCol="0">
            <a:spAutoFit/>
          </a:bodyPr>
          <a:lstStyle/>
          <a:p>
            <a:r>
              <a:rPr lang="en-US" sz="2000" b="1" dirty="0">
                <a:latin typeface="+mn-lt"/>
              </a:rPr>
              <a:t>Section 8: Exposure controls/personal protection </a:t>
            </a:r>
            <a:r>
              <a:rPr lang="en-US" sz="2000" dirty="0">
                <a:latin typeface="+mn-lt"/>
              </a:rPr>
              <a:t>lists OSHA's Permissible Exposure Limits (PELs); Threshold Limit Values (TLVs); appropriate engineering controls; personal protective equipment (PPE). </a:t>
            </a:r>
          </a:p>
        </p:txBody>
      </p:sp>
      <p:pic>
        <p:nvPicPr>
          <p:cNvPr id="6"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457200" y="2514600"/>
            <a:ext cx="8229600" cy="3528185"/>
          </a:xfrm>
        </p:spPr>
      </p:pic>
    </p:spTree>
    <p:extLst>
      <p:ext uri="{BB962C8B-B14F-4D97-AF65-F5344CB8AC3E}">
        <p14:creationId xmlns:p14="http://schemas.microsoft.com/office/powerpoint/2010/main" val="864075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2368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a:solidFill>
                  <a:prstClr val="black"/>
                </a:solidFill>
                <a:latin typeface="Calibri" panose="020F0502020204030204" pitchFamily="34" charset="0"/>
              </a:rPr>
              <a:t>SDS Sections</a:t>
            </a:r>
          </a:p>
        </p:txBody>
      </p:sp>
      <p:sp>
        <p:nvSpPr>
          <p:cNvPr id="2" name="TextBox 1"/>
          <p:cNvSpPr txBox="1"/>
          <p:nvPr/>
        </p:nvSpPr>
        <p:spPr>
          <a:xfrm>
            <a:off x="457200" y="1143000"/>
            <a:ext cx="8229600" cy="707886"/>
          </a:xfrm>
          <a:prstGeom prst="rect">
            <a:avLst/>
          </a:prstGeom>
          <a:noFill/>
        </p:spPr>
        <p:txBody>
          <a:bodyPr wrap="square" rtlCol="0">
            <a:spAutoFit/>
          </a:bodyPr>
          <a:lstStyle/>
          <a:p>
            <a:r>
              <a:rPr lang="en-US" sz="2000" b="1" dirty="0">
                <a:latin typeface="+mn-lt"/>
              </a:rPr>
              <a:t>Section 9: Physical and chemical properties </a:t>
            </a:r>
            <a:r>
              <a:rPr lang="en-US" sz="2000" dirty="0">
                <a:latin typeface="+mn-lt"/>
              </a:rPr>
              <a:t>lists the chemical's characteristics.</a:t>
            </a:r>
          </a:p>
        </p:txBody>
      </p:sp>
      <p:pic>
        <p:nvPicPr>
          <p:cNvPr id="7" name="Content Placeholder 4"/>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457200" y="2514600"/>
            <a:ext cx="8229600" cy="3548855"/>
          </a:xfrm>
        </p:spPr>
      </p:pic>
    </p:spTree>
    <p:extLst>
      <p:ext uri="{BB962C8B-B14F-4D97-AF65-F5344CB8AC3E}">
        <p14:creationId xmlns:p14="http://schemas.microsoft.com/office/powerpoint/2010/main" val="19995947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2368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a:solidFill>
                  <a:prstClr val="black"/>
                </a:solidFill>
                <a:latin typeface="Calibri" panose="020F0502020204030204" pitchFamily="34" charset="0"/>
              </a:rPr>
              <a:t>SDS Sections</a:t>
            </a:r>
          </a:p>
        </p:txBody>
      </p:sp>
      <p:sp>
        <p:nvSpPr>
          <p:cNvPr id="2" name="TextBox 1"/>
          <p:cNvSpPr txBox="1"/>
          <p:nvPr/>
        </p:nvSpPr>
        <p:spPr>
          <a:xfrm>
            <a:off x="457200" y="1143000"/>
            <a:ext cx="8229600" cy="707886"/>
          </a:xfrm>
          <a:prstGeom prst="rect">
            <a:avLst/>
          </a:prstGeom>
          <a:noFill/>
        </p:spPr>
        <p:txBody>
          <a:bodyPr wrap="square" rtlCol="0">
            <a:spAutoFit/>
          </a:bodyPr>
          <a:lstStyle/>
          <a:p>
            <a:r>
              <a:rPr lang="en-US" sz="2000" b="1" dirty="0">
                <a:latin typeface="Calibri" panose="020F0502020204030204" pitchFamily="34" charset="0"/>
              </a:rPr>
              <a:t>Section 10: Stability and reactivity </a:t>
            </a:r>
            <a:r>
              <a:rPr lang="en-US" sz="2000" dirty="0">
                <a:latin typeface="Calibri" panose="020F0502020204030204" pitchFamily="34" charset="0"/>
              </a:rPr>
              <a:t>lists chemical stability and possibility of hazardous reactions.</a:t>
            </a:r>
          </a:p>
        </p:txBody>
      </p:sp>
      <p:pic>
        <p:nvPicPr>
          <p:cNvPr id="6"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457200" y="2514600"/>
            <a:ext cx="8229600" cy="3574732"/>
          </a:xfrm>
        </p:spPr>
      </p:pic>
    </p:spTree>
    <p:extLst>
      <p:ext uri="{BB962C8B-B14F-4D97-AF65-F5344CB8AC3E}">
        <p14:creationId xmlns:p14="http://schemas.microsoft.com/office/powerpoint/2010/main" val="15792218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2368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a:solidFill>
                  <a:prstClr val="black"/>
                </a:solidFill>
                <a:latin typeface="Calibri" panose="020F0502020204030204" pitchFamily="34" charset="0"/>
              </a:rPr>
              <a:t>SDS Sections</a:t>
            </a:r>
          </a:p>
        </p:txBody>
      </p:sp>
      <p:sp>
        <p:nvSpPr>
          <p:cNvPr id="2" name="TextBox 1"/>
          <p:cNvSpPr txBox="1"/>
          <p:nvPr/>
        </p:nvSpPr>
        <p:spPr>
          <a:xfrm>
            <a:off x="457200" y="1143000"/>
            <a:ext cx="8229600" cy="707886"/>
          </a:xfrm>
          <a:prstGeom prst="rect">
            <a:avLst/>
          </a:prstGeom>
          <a:noFill/>
        </p:spPr>
        <p:txBody>
          <a:bodyPr wrap="square" rtlCol="0">
            <a:spAutoFit/>
          </a:bodyPr>
          <a:lstStyle/>
          <a:p>
            <a:r>
              <a:rPr lang="en-US" sz="2000" b="1" dirty="0">
                <a:latin typeface="+mn-lt"/>
              </a:rPr>
              <a:t>Section 11: Toxicological information </a:t>
            </a:r>
            <a:r>
              <a:rPr lang="en-US" sz="2000" dirty="0">
                <a:latin typeface="+mn-lt"/>
              </a:rPr>
              <a:t>includes routes of exposure; related symptoms, acute and chronic effects; numerical measures of toxicity.</a:t>
            </a:r>
          </a:p>
        </p:txBody>
      </p:sp>
      <p:pic>
        <p:nvPicPr>
          <p:cNvPr id="7" name="Content Placeholder 4"/>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457200" y="2514600"/>
            <a:ext cx="8229600" cy="3549015"/>
          </a:xfrm>
        </p:spPr>
      </p:pic>
    </p:spTree>
    <p:extLst>
      <p:ext uri="{BB962C8B-B14F-4D97-AF65-F5344CB8AC3E}">
        <p14:creationId xmlns:p14="http://schemas.microsoft.com/office/powerpoint/2010/main" val="20112246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143000"/>
            <a:ext cx="8229600" cy="4983163"/>
          </a:xfrm>
        </p:spPr>
        <p:txBody>
          <a:bodyPr>
            <a:normAutofit/>
          </a:bodyPr>
          <a:lstStyle/>
          <a:p>
            <a:pPr>
              <a:spcBef>
                <a:spcPts val="0"/>
              </a:spcBef>
            </a:pPr>
            <a:r>
              <a:rPr lang="en-US" sz="3600" dirty="0"/>
              <a:t>Note: Since other Agencies regulate this information, OSHA does not enforce Sections 12 through 15 (29 CFR 1910.1200(g)(2)). </a:t>
            </a:r>
          </a:p>
          <a:p>
            <a:pPr lvl="1">
              <a:spcBef>
                <a:spcPts val="0"/>
              </a:spcBef>
            </a:pPr>
            <a:r>
              <a:rPr lang="en-US" sz="3600" dirty="0"/>
              <a:t>Section 12, Ecological information </a:t>
            </a:r>
          </a:p>
          <a:p>
            <a:pPr lvl="1">
              <a:spcBef>
                <a:spcPts val="0"/>
              </a:spcBef>
            </a:pPr>
            <a:r>
              <a:rPr lang="en-US" sz="3600" dirty="0"/>
              <a:t>Section 13, Disposal considerations</a:t>
            </a:r>
          </a:p>
          <a:p>
            <a:pPr lvl="1">
              <a:spcBef>
                <a:spcPts val="0"/>
              </a:spcBef>
            </a:pPr>
            <a:r>
              <a:rPr lang="en-US" sz="3600" dirty="0"/>
              <a:t>Section 14, Transport information</a:t>
            </a:r>
          </a:p>
          <a:p>
            <a:pPr lvl="1">
              <a:spcBef>
                <a:spcPts val="0"/>
              </a:spcBef>
            </a:pPr>
            <a:r>
              <a:rPr lang="en-US" sz="3600" dirty="0"/>
              <a:t>Section 15, Regulatory information </a:t>
            </a:r>
          </a:p>
        </p:txBody>
      </p:sp>
      <p:sp>
        <p:nvSpPr>
          <p:cNvPr id="4" name="Title 1"/>
          <p:cNvSpPr txBox="1">
            <a:spLocks/>
          </p:cNvSpPr>
          <p:nvPr/>
        </p:nvSpPr>
        <p:spPr>
          <a:xfrm>
            <a:off x="457200" y="22368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a:solidFill>
                  <a:prstClr val="black"/>
                </a:solidFill>
                <a:latin typeface="Calibri" panose="020F0502020204030204" pitchFamily="34" charset="0"/>
              </a:rPr>
              <a:t>SDS Sections</a:t>
            </a:r>
          </a:p>
        </p:txBody>
      </p:sp>
    </p:spTree>
    <p:extLst>
      <p:ext uri="{BB962C8B-B14F-4D97-AF65-F5344CB8AC3E}">
        <p14:creationId xmlns:p14="http://schemas.microsoft.com/office/powerpoint/2010/main" val="18996049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2368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a:solidFill>
                  <a:prstClr val="black"/>
                </a:solidFill>
              </a:rPr>
              <a:t>SDS Sections</a:t>
            </a:r>
          </a:p>
        </p:txBody>
      </p:sp>
      <p:sp>
        <p:nvSpPr>
          <p:cNvPr id="2" name="TextBox 1"/>
          <p:cNvSpPr txBox="1"/>
          <p:nvPr/>
        </p:nvSpPr>
        <p:spPr>
          <a:xfrm>
            <a:off x="457200" y="1143000"/>
            <a:ext cx="8229600" cy="707886"/>
          </a:xfrm>
          <a:prstGeom prst="rect">
            <a:avLst/>
          </a:prstGeom>
          <a:noFill/>
        </p:spPr>
        <p:txBody>
          <a:bodyPr wrap="square" rtlCol="0">
            <a:spAutoFit/>
          </a:bodyPr>
          <a:lstStyle/>
          <a:p>
            <a:r>
              <a:rPr lang="en-US" sz="2000" b="1" dirty="0">
                <a:latin typeface="+mn-lt"/>
              </a:rPr>
              <a:t>Section 16: Other information </a:t>
            </a:r>
            <a:r>
              <a:rPr lang="en-US" sz="2000" dirty="0">
                <a:latin typeface="+mn-lt"/>
              </a:rPr>
              <a:t>includes the date of preparation or last revision.</a:t>
            </a:r>
          </a:p>
        </p:txBody>
      </p:sp>
      <p:pic>
        <p:nvPicPr>
          <p:cNvPr id="6"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457200" y="2514600"/>
            <a:ext cx="8229600" cy="3528194"/>
          </a:xfrm>
        </p:spPr>
      </p:pic>
    </p:spTree>
    <p:extLst>
      <p:ext uri="{BB962C8B-B14F-4D97-AF65-F5344CB8AC3E}">
        <p14:creationId xmlns:p14="http://schemas.microsoft.com/office/powerpoint/2010/main" val="2227708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143000"/>
            <a:ext cx="8229600" cy="5410200"/>
          </a:xfrm>
        </p:spPr>
        <p:txBody>
          <a:bodyPr>
            <a:noAutofit/>
          </a:bodyPr>
          <a:lstStyle/>
          <a:p>
            <a:pPr>
              <a:lnSpc>
                <a:spcPct val="110000"/>
              </a:lnSpc>
              <a:spcBef>
                <a:spcPts val="0"/>
              </a:spcBef>
            </a:pPr>
            <a:r>
              <a:rPr lang="en-US" sz="2900" dirty="0"/>
              <a:t>So, what do you do if you find a chemical in your workplace, and after reading the label, you still aren’t sure how you should handle it?</a:t>
            </a:r>
          </a:p>
          <a:p>
            <a:pPr marL="457200" lvl="1" indent="0" algn="ctr">
              <a:lnSpc>
                <a:spcPct val="110000"/>
              </a:lnSpc>
              <a:spcBef>
                <a:spcPts val="0"/>
              </a:spcBef>
              <a:buNone/>
            </a:pPr>
            <a:r>
              <a:rPr lang="en-US" sz="2900" b="1" dirty="0"/>
              <a:t>Consult the safety data sheet, or SDS for the chemical.</a:t>
            </a:r>
          </a:p>
          <a:p>
            <a:pPr>
              <a:lnSpc>
                <a:spcPct val="110000"/>
              </a:lnSpc>
              <a:spcBef>
                <a:spcPts val="0"/>
              </a:spcBef>
            </a:pPr>
            <a:r>
              <a:rPr lang="en-US" sz="2900" dirty="0"/>
              <a:t>There should be an SDS readily available for every chemical you might encounter, and if there isn’t, then request one immediately.</a:t>
            </a:r>
          </a:p>
          <a:p>
            <a:pPr>
              <a:lnSpc>
                <a:spcPct val="110000"/>
              </a:lnSpc>
              <a:spcBef>
                <a:spcPts val="0"/>
              </a:spcBef>
            </a:pPr>
            <a:r>
              <a:rPr lang="en-US" sz="2900" dirty="0"/>
              <a:t>This is a key component of the HazCom Standard and is not changed by GHS.</a:t>
            </a:r>
          </a:p>
          <a:p>
            <a:pPr>
              <a:lnSpc>
                <a:spcPct val="110000"/>
              </a:lnSpc>
              <a:spcBef>
                <a:spcPts val="0"/>
              </a:spcBef>
            </a:pPr>
            <a:r>
              <a:rPr lang="en-US" sz="2900" dirty="0"/>
              <a:t>GHS specifies the format for the SDS.</a:t>
            </a:r>
          </a:p>
          <a:p>
            <a:pPr lvl="1"/>
            <a:endParaRPr lang="en-US" dirty="0"/>
          </a:p>
        </p:txBody>
      </p:sp>
      <p:sp>
        <p:nvSpPr>
          <p:cNvPr id="4" name="Title 1"/>
          <p:cNvSpPr txBox="1">
            <a:spLocks/>
          </p:cNvSpPr>
          <p:nvPr/>
        </p:nvSpPr>
        <p:spPr>
          <a:xfrm>
            <a:off x="457200" y="22368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a:solidFill>
                  <a:prstClr val="black"/>
                </a:solidFill>
              </a:rPr>
              <a:t>Safety Data Sheets</a:t>
            </a:r>
          </a:p>
        </p:txBody>
      </p:sp>
    </p:spTree>
    <p:extLst>
      <p:ext uri="{BB962C8B-B14F-4D97-AF65-F5344CB8AC3E}">
        <p14:creationId xmlns:p14="http://schemas.microsoft.com/office/powerpoint/2010/main" val="8167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2368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a:solidFill>
                  <a:prstClr val="black"/>
                </a:solidFill>
              </a:rPr>
              <a:t>KCI Policy</a:t>
            </a:r>
          </a:p>
        </p:txBody>
      </p:sp>
      <p:sp>
        <p:nvSpPr>
          <p:cNvPr id="5" name="Content Placeholder 4">
            <a:extLst>
              <a:ext uri="{FF2B5EF4-FFF2-40B4-BE49-F238E27FC236}">
                <a16:creationId xmlns:a16="http://schemas.microsoft.com/office/drawing/2014/main" id="{27002A5D-A6F1-78D3-A791-D2B3B414A3DB}"/>
              </a:ext>
            </a:extLst>
          </p:cNvPr>
          <p:cNvSpPr>
            <a:spLocks noGrp="1"/>
          </p:cNvSpPr>
          <p:nvPr>
            <p:ph idx="1"/>
          </p:nvPr>
        </p:nvSpPr>
        <p:spPr/>
        <p:txBody>
          <a:bodyPr/>
          <a:lstStyle/>
          <a:p>
            <a:r>
              <a:rPr lang="en-US" dirty="0"/>
              <a:t>Found in Section 11 of the </a:t>
            </a:r>
            <a:r>
              <a:rPr lang="en-US" dirty="0" err="1"/>
              <a:t>Kitchell</a:t>
            </a:r>
            <a:r>
              <a:rPr lang="en-US" dirty="0"/>
              <a:t> Safety Manual</a:t>
            </a:r>
          </a:p>
          <a:p>
            <a:r>
              <a:rPr lang="en-US" dirty="0"/>
              <a:t>Training provided for all potentially exposed employees</a:t>
            </a:r>
          </a:p>
          <a:p>
            <a:pPr lvl="1"/>
            <a:r>
              <a:rPr lang="en-US" dirty="0"/>
              <a:t>Initially</a:t>
            </a:r>
          </a:p>
          <a:p>
            <a:pPr lvl="1"/>
            <a:r>
              <a:rPr lang="en-US" dirty="0"/>
              <a:t>Whenever expected to handle a new chemical</a:t>
            </a:r>
          </a:p>
          <a:p>
            <a:r>
              <a:rPr lang="en-US" dirty="0"/>
              <a:t>Safety Data Sheets</a:t>
            </a:r>
          </a:p>
        </p:txBody>
      </p:sp>
    </p:spTree>
    <p:extLst>
      <p:ext uri="{BB962C8B-B14F-4D97-AF65-F5344CB8AC3E}">
        <p14:creationId xmlns:p14="http://schemas.microsoft.com/office/powerpoint/2010/main" val="38247978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368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a:solidFill>
                  <a:prstClr val="black"/>
                </a:solidFill>
              </a:rPr>
              <a:t>Scenario</a:t>
            </a:r>
          </a:p>
        </p:txBody>
      </p:sp>
      <p:sp>
        <p:nvSpPr>
          <p:cNvPr id="5" name="Content Placeholder 2"/>
          <p:cNvSpPr>
            <a:spLocks noGrp="1"/>
          </p:cNvSpPr>
          <p:nvPr>
            <p:ph idx="1"/>
          </p:nvPr>
        </p:nvSpPr>
        <p:spPr>
          <a:xfrm>
            <a:off x="457200" y="1143000"/>
            <a:ext cx="8229600" cy="5410200"/>
          </a:xfrm>
        </p:spPr>
        <p:txBody>
          <a:bodyPr>
            <a:noAutofit/>
          </a:bodyPr>
          <a:lstStyle/>
          <a:p>
            <a:pPr marL="0" indent="0" algn="ctr">
              <a:buNone/>
            </a:pPr>
            <a:r>
              <a:rPr lang="en-US" sz="3000" dirty="0"/>
              <a:t>You’ve been working at KCI for several years. One day you notice that a new chemical has been provided to help break down concrete in a slick line. You notice it has a pretty strong smell. What should you do?</a:t>
            </a:r>
          </a:p>
          <a:p>
            <a:pPr marL="514350" lvl="0" indent="-514350">
              <a:buFont typeface="+mj-lt"/>
              <a:buAutoNum type="alphaLcPeriod"/>
            </a:pPr>
            <a:r>
              <a:rPr lang="en-US" sz="3000" dirty="0"/>
              <a:t>Carefully read the label to determine its identity and any possible hazards.</a:t>
            </a:r>
          </a:p>
          <a:p>
            <a:pPr marL="514350" lvl="0" indent="-514350">
              <a:buFont typeface="+mj-lt"/>
              <a:buAutoNum type="alphaLcPeriod"/>
            </a:pPr>
            <a:r>
              <a:rPr lang="en-US" sz="3000" dirty="0"/>
              <a:t>Ask your supervisor what he might know about the chemical.</a:t>
            </a:r>
          </a:p>
          <a:p>
            <a:pPr marL="514350" lvl="0" indent="-514350">
              <a:buFont typeface="+mj-lt"/>
              <a:buAutoNum type="alphaLcPeriod"/>
            </a:pPr>
            <a:r>
              <a:rPr lang="en-US" sz="3000" dirty="0"/>
              <a:t>Consult the SDS on the chemical to get more information.</a:t>
            </a:r>
          </a:p>
          <a:p>
            <a:pPr marL="0" indent="0">
              <a:buNone/>
            </a:pPr>
            <a:endParaRPr lang="en-US" sz="3100" dirty="0"/>
          </a:p>
        </p:txBody>
      </p:sp>
    </p:spTree>
    <p:extLst>
      <p:ext uri="{BB962C8B-B14F-4D97-AF65-F5344CB8AC3E}">
        <p14:creationId xmlns:p14="http://schemas.microsoft.com/office/powerpoint/2010/main" val="197801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1" nodeType="clickEffect">
                                  <p:stCondLst>
                                    <p:cond delay="0"/>
                                  </p:stCondLst>
                                  <p:childTnLst>
                                    <p:set>
                                      <p:cBhvr override="childStyle">
                                        <p:cTn id="6" dur="indefinite"/>
                                        <p:tgtEl>
                                          <p:spTgt spid="5">
                                            <p:txEl>
                                              <p:pRg st="1" end="1"/>
                                            </p:txEl>
                                          </p:spTgt>
                                        </p:tgtEl>
                                        <p:attrNameLst>
                                          <p:attrName>style.color</p:attrName>
                                        </p:attrNameLst>
                                      </p:cBhvr>
                                      <p:to>
                                        <p:clrVal>
                                          <a:srgbClr val="FF0000"/>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2368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a:t>Three Key Areas</a:t>
            </a:r>
            <a:endParaRPr lang="en-US" b="1" dirty="0">
              <a:solidFill>
                <a:prstClr val="black"/>
              </a:solidFill>
              <a:latin typeface="Franklin Gothic Demi Cond" pitchFamily="34" charset="0"/>
            </a:endParaRPr>
          </a:p>
        </p:txBody>
      </p:sp>
      <p:sp>
        <p:nvSpPr>
          <p:cNvPr id="4" name="Content Placeholder 2"/>
          <p:cNvSpPr>
            <a:spLocks noGrp="1"/>
          </p:cNvSpPr>
          <p:nvPr>
            <p:ph idx="1"/>
          </p:nvPr>
        </p:nvSpPr>
        <p:spPr>
          <a:xfrm>
            <a:off x="457200" y="1143000"/>
            <a:ext cx="8229600" cy="5029200"/>
          </a:xfrm>
        </p:spPr>
        <p:txBody>
          <a:bodyPr>
            <a:noAutofit/>
          </a:bodyPr>
          <a:lstStyle/>
          <a:p>
            <a:pPr>
              <a:spcBef>
                <a:spcPts val="0"/>
              </a:spcBef>
            </a:pPr>
            <a:r>
              <a:rPr lang="en-US" sz="3100" b="1" dirty="0"/>
              <a:t>Hazard classification</a:t>
            </a:r>
          </a:p>
          <a:p>
            <a:pPr>
              <a:spcBef>
                <a:spcPts val="0"/>
              </a:spcBef>
            </a:pPr>
            <a:endParaRPr lang="en-US" sz="3100" b="1" dirty="0"/>
          </a:p>
          <a:p>
            <a:pPr>
              <a:spcBef>
                <a:spcPts val="0"/>
              </a:spcBef>
            </a:pPr>
            <a:r>
              <a:rPr lang="en-US" sz="3100" b="1" dirty="0"/>
              <a:t>Labels</a:t>
            </a:r>
          </a:p>
          <a:p>
            <a:pPr>
              <a:spcBef>
                <a:spcPts val="0"/>
              </a:spcBef>
            </a:pPr>
            <a:endParaRPr lang="en-US" sz="3100" b="1" dirty="0"/>
          </a:p>
          <a:p>
            <a:pPr>
              <a:spcBef>
                <a:spcPts val="0"/>
              </a:spcBef>
            </a:pPr>
            <a:r>
              <a:rPr lang="en-US" sz="3100" b="1" dirty="0"/>
              <a:t>Safety Data Sheets</a:t>
            </a:r>
            <a:endParaRPr lang="en-US" sz="3100" dirty="0"/>
          </a:p>
        </p:txBody>
      </p:sp>
    </p:spTree>
    <p:extLst>
      <p:ext uri="{BB962C8B-B14F-4D97-AF65-F5344CB8AC3E}">
        <p14:creationId xmlns:p14="http://schemas.microsoft.com/office/powerpoint/2010/main" val="13555040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368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a:solidFill>
                  <a:prstClr val="black"/>
                </a:solidFill>
              </a:rPr>
              <a:t>Scenario</a:t>
            </a:r>
          </a:p>
        </p:txBody>
      </p:sp>
      <p:sp>
        <p:nvSpPr>
          <p:cNvPr id="6" name="Content Placeholder 2"/>
          <p:cNvSpPr>
            <a:spLocks noGrp="1"/>
          </p:cNvSpPr>
          <p:nvPr>
            <p:ph idx="1"/>
          </p:nvPr>
        </p:nvSpPr>
        <p:spPr>
          <a:xfrm>
            <a:off x="457200" y="1143000"/>
            <a:ext cx="8229600" cy="4983163"/>
          </a:xfrm>
        </p:spPr>
        <p:txBody>
          <a:bodyPr>
            <a:normAutofit/>
          </a:bodyPr>
          <a:lstStyle/>
          <a:p>
            <a:pPr marL="0" indent="0" algn="ctr">
              <a:spcBef>
                <a:spcPts val="0"/>
              </a:spcBef>
              <a:buNone/>
            </a:pPr>
            <a:r>
              <a:rPr lang="en-US" sz="3000" dirty="0"/>
              <a:t>OK, you’ve read the label and discussed with your supervisor, but still have some concerns about how to properly use it.</a:t>
            </a:r>
          </a:p>
          <a:p>
            <a:pPr marL="0" indent="0">
              <a:spcBef>
                <a:spcPts val="0"/>
              </a:spcBef>
              <a:buNone/>
            </a:pPr>
            <a:endParaRPr lang="en-US" sz="3000" dirty="0"/>
          </a:p>
          <a:p>
            <a:pPr marL="0" indent="0">
              <a:spcBef>
                <a:spcPts val="0"/>
              </a:spcBef>
              <a:buNone/>
            </a:pPr>
            <a:endParaRPr lang="en-US" sz="3000" dirty="0"/>
          </a:p>
          <a:p>
            <a:pPr marL="0" indent="0">
              <a:spcBef>
                <a:spcPts val="0"/>
              </a:spcBef>
              <a:buNone/>
            </a:pPr>
            <a:r>
              <a:rPr lang="en-US" sz="3000" dirty="0"/>
              <a:t>   Here’s what the label said:</a:t>
            </a:r>
          </a:p>
          <a:p>
            <a:pPr marL="0" indent="0">
              <a:spcBef>
                <a:spcPts val="0"/>
              </a:spcBef>
              <a:buNone/>
            </a:pPr>
            <a:endParaRPr lang="en-US" sz="3000" dirty="0"/>
          </a:p>
        </p:txBody>
      </p:sp>
      <p:sp>
        <p:nvSpPr>
          <p:cNvPr id="7" name="Right Arrow 6"/>
          <p:cNvSpPr/>
          <p:nvPr/>
        </p:nvSpPr>
        <p:spPr>
          <a:xfrm>
            <a:off x="857865" y="3888658"/>
            <a:ext cx="45720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60200" t="4077" r="3900" b="3385"/>
          <a:stretch/>
        </p:blipFill>
        <p:spPr>
          <a:xfrm>
            <a:off x="5486400" y="2590800"/>
            <a:ext cx="3520098" cy="3931920"/>
          </a:xfrm>
          <a:prstGeom prst="rect">
            <a:avLst/>
          </a:prstGeom>
        </p:spPr>
      </p:pic>
    </p:spTree>
    <p:extLst>
      <p:ext uri="{BB962C8B-B14F-4D97-AF65-F5344CB8AC3E}">
        <p14:creationId xmlns:p14="http://schemas.microsoft.com/office/powerpoint/2010/main" val="38875170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368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a:solidFill>
                  <a:prstClr val="black"/>
                </a:solidFill>
              </a:rPr>
              <a:t>Scenario</a:t>
            </a:r>
          </a:p>
        </p:txBody>
      </p:sp>
      <p:sp>
        <p:nvSpPr>
          <p:cNvPr id="9" name="Content Placeholder 2"/>
          <p:cNvSpPr>
            <a:spLocks noGrp="1"/>
          </p:cNvSpPr>
          <p:nvPr>
            <p:ph idx="1"/>
          </p:nvPr>
        </p:nvSpPr>
        <p:spPr>
          <a:xfrm>
            <a:off x="457200" y="1143000"/>
            <a:ext cx="4876800" cy="5486400"/>
          </a:xfrm>
        </p:spPr>
        <p:txBody>
          <a:bodyPr>
            <a:noAutofit/>
          </a:bodyPr>
          <a:lstStyle/>
          <a:p>
            <a:pPr marL="0" indent="0" algn="ctr">
              <a:spcBef>
                <a:spcPts val="0"/>
              </a:spcBef>
              <a:buNone/>
            </a:pPr>
            <a:r>
              <a:rPr lang="en-US" sz="2800" dirty="0"/>
              <a:t>What do you do now?</a:t>
            </a:r>
          </a:p>
          <a:p>
            <a:pPr marL="514350" indent="-514350">
              <a:spcBef>
                <a:spcPts val="0"/>
              </a:spcBef>
              <a:buAutoNum type="alphaLcPeriod"/>
            </a:pPr>
            <a:r>
              <a:rPr lang="en-US" sz="2800" dirty="0"/>
              <a:t>Warn everyone in the vicinity not to use the chemical and immediately consult the SDS for more information.</a:t>
            </a:r>
          </a:p>
          <a:p>
            <a:pPr marL="514350" indent="-514350">
              <a:spcBef>
                <a:spcPts val="0"/>
              </a:spcBef>
              <a:buAutoNum type="alphaLcPeriod"/>
            </a:pPr>
            <a:r>
              <a:rPr lang="en-US" sz="2800" dirty="0"/>
              <a:t>Follow the label precautions, but go ahead and use the chemical.</a:t>
            </a:r>
          </a:p>
          <a:p>
            <a:pPr marL="514350" indent="-514350">
              <a:spcBef>
                <a:spcPts val="0"/>
              </a:spcBef>
              <a:buAutoNum type="alphaLcPeriod"/>
            </a:pPr>
            <a:r>
              <a:rPr lang="en-US" sz="2800" dirty="0"/>
              <a:t>Ask Jeb, a co-worker, to fill in for you. He has always had a knack for getting by in dangerous situations.</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60200" t="4077" r="3900" b="3385"/>
          <a:stretch/>
        </p:blipFill>
        <p:spPr>
          <a:xfrm>
            <a:off x="5504688" y="1828800"/>
            <a:ext cx="3520098" cy="3931920"/>
          </a:xfrm>
          <a:prstGeom prst="rect">
            <a:avLst/>
          </a:prstGeom>
        </p:spPr>
      </p:pic>
    </p:spTree>
    <p:extLst>
      <p:ext uri="{BB962C8B-B14F-4D97-AF65-F5344CB8AC3E}">
        <p14:creationId xmlns:p14="http://schemas.microsoft.com/office/powerpoint/2010/main" val="343126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1" nodeType="clickEffect">
                                  <p:stCondLst>
                                    <p:cond delay="0"/>
                                  </p:stCondLst>
                                  <p:childTnLst>
                                    <p:set>
                                      <p:cBhvr override="childStyle">
                                        <p:cTn id="6" dur="indefinite"/>
                                        <p:tgtEl>
                                          <p:spTgt spid="9">
                                            <p:txEl>
                                              <p:pRg st="1" end="1"/>
                                            </p:txEl>
                                          </p:spTgt>
                                        </p:tgtEl>
                                        <p:attrNameLst>
                                          <p:attrName>style.color</p:attrName>
                                        </p:attrNameLst>
                                      </p:cBhvr>
                                      <p:to>
                                        <p:clrVal>
                                          <a:srgbClr val="FF0000"/>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368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a:solidFill>
                  <a:prstClr val="black"/>
                </a:solidFill>
              </a:rPr>
              <a:t>Scenario</a:t>
            </a:r>
          </a:p>
        </p:txBody>
      </p:sp>
      <p:sp>
        <p:nvSpPr>
          <p:cNvPr id="6" name="Content Placeholder 2"/>
          <p:cNvSpPr txBox="1">
            <a:spLocks/>
          </p:cNvSpPr>
          <p:nvPr/>
        </p:nvSpPr>
        <p:spPr>
          <a:xfrm>
            <a:off x="457200" y="1143000"/>
            <a:ext cx="8229600" cy="51355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0"/>
              </a:spcAft>
              <a:buFont typeface="Arial" pitchFamily="34" charset="0"/>
              <a:buNone/>
            </a:pPr>
            <a:r>
              <a:rPr lang="en-US" sz="3000" dirty="0"/>
              <a:t>Well, even after studying the SDS, you are not clear about how to handle all aspects of the product. What’s your best option now?</a:t>
            </a:r>
          </a:p>
          <a:p>
            <a:pPr marL="514350" indent="-514350" fontAlgn="auto">
              <a:spcBef>
                <a:spcPts val="0"/>
              </a:spcBef>
              <a:spcAft>
                <a:spcPts val="0"/>
              </a:spcAft>
              <a:buFont typeface="+mj-lt"/>
              <a:buAutoNum type="alphaLcPeriod"/>
            </a:pPr>
            <a:r>
              <a:rPr lang="en-US" sz="3000" dirty="0"/>
              <a:t>Forget it, you’re too detailed, it’s time to get to work.</a:t>
            </a:r>
          </a:p>
          <a:p>
            <a:pPr marL="514350" indent="-514350" fontAlgn="auto">
              <a:spcBef>
                <a:spcPts val="0"/>
              </a:spcBef>
              <a:spcAft>
                <a:spcPts val="0"/>
              </a:spcAft>
              <a:buFont typeface="+mj-lt"/>
              <a:buAutoNum type="alphaLcPeriod"/>
            </a:pPr>
            <a:r>
              <a:rPr lang="en-US" sz="3000" dirty="0"/>
              <a:t>Stop work, contact your supervisor or safety rep who may end up calling the manufacturer or supplier.</a:t>
            </a:r>
          </a:p>
          <a:p>
            <a:pPr marL="514350" indent="-514350" fontAlgn="auto">
              <a:spcBef>
                <a:spcPts val="0"/>
              </a:spcBef>
              <a:spcAft>
                <a:spcPts val="0"/>
              </a:spcAft>
              <a:buFont typeface="+mj-lt"/>
              <a:buAutoNum type="alphaLcPeriod"/>
            </a:pPr>
            <a:r>
              <a:rPr lang="en-US" sz="3000" dirty="0"/>
              <a:t>Proceed with the job and figure it out as you go. You’ve got to start sooner or later.</a:t>
            </a:r>
          </a:p>
          <a:p>
            <a:pPr marL="0" indent="0" fontAlgn="auto">
              <a:spcAft>
                <a:spcPts val="0"/>
              </a:spcAft>
              <a:buFont typeface="Arial" pitchFamily="34" charset="0"/>
              <a:buNone/>
            </a:pPr>
            <a:endParaRPr lang="en-US" sz="3100" dirty="0"/>
          </a:p>
        </p:txBody>
      </p:sp>
    </p:spTree>
    <p:extLst>
      <p:ext uri="{BB962C8B-B14F-4D97-AF65-F5344CB8AC3E}">
        <p14:creationId xmlns:p14="http://schemas.microsoft.com/office/powerpoint/2010/main" val="261546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1" nodeType="clickEffect">
                                  <p:stCondLst>
                                    <p:cond delay="0"/>
                                  </p:stCondLst>
                                  <p:childTnLst>
                                    <p:set>
                                      <p:cBhvr override="childStyle">
                                        <p:cTn id="6" dur="indefinite"/>
                                        <p:tgtEl>
                                          <p:spTgt spid="6">
                                            <p:txEl>
                                              <p:pRg st="2" end="2"/>
                                            </p:txEl>
                                          </p:spTgt>
                                        </p:tgtEl>
                                        <p:attrNameLst>
                                          <p:attrName>style.color</p:attrName>
                                        </p:attrNameLst>
                                      </p:cBhvr>
                                      <p:to>
                                        <p:clrVal>
                                          <a:srgbClr val="FF0000"/>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70037"/>
            <a:ext cx="8229600" cy="4525963"/>
          </a:xfrm>
        </p:spPr>
        <p:txBody>
          <a:bodyPr>
            <a:normAutofit lnSpcReduction="10000"/>
          </a:bodyPr>
          <a:lstStyle/>
          <a:p>
            <a:pPr marL="0" indent="0">
              <a:buNone/>
            </a:pPr>
            <a:r>
              <a:rPr lang="en-US" dirty="0"/>
              <a:t>Information is available from OSHA’s website at </a:t>
            </a:r>
            <a:r>
              <a:rPr lang="en-US" dirty="0">
                <a:hlinkClick r:id="rId3"/>
              </a:rPr>
              <a:t>www.osha.gov/dsg/hazcom/index.html</a:t>
            </a:r>
            <a:endParaRPr lang="en-US" dirty="0"/>
          </a:p>
          <a:p>
            <a:pPr marL="738188"/>
            <a:r>
              <a:rPr lang="en-US" dirty="0"/>
              <a:t>Pictogram Quick Card</a:t>
            </a:r>
          </a:p>
          <a:p>
            <a:pPr marL="738188"/>
            <a:r>
              <a:rPr lang="en-US" dirty="0"/>
              <a:t>Label Quick Card</a:t>
            </a:r>
          </a:p>
          <a:p>
            <a:pPr marL="738188"/>
            <a:r>
              <a:rPr lang="en-US" dirty="0"/>
              <a:t>Safety Data Sheet Quick Card</a:t>
            </a:r>
          </a:p>
          <a:p>
            <a:pPr marL="738188"/>
            <a:r>
              <a:rPr lang="en-US" dirty="0"/>
              <a:t>Safety Data Sheet OSHA Brief</a:t>
            </a:r>
          </a:p>
          <a:p>
            <a:pPr marL="738188"/>
            <a:r>
              <a:rPr lang="en-US" dirty="0"/>
              <a:t>Label/Pictogram OSHA Brief</a:t>
            </a:r>
          </a:p>
          <a:p>
            <a:pPr marL="738188"/>
            <a:r>
              <a:rPr lang="en-US" dirty="0"/>
              <a:t>NFPA 704/HazCom 2012 Comparison</a:t>
            </a:r>
          </a:p>
        </p:txBody>
      </p:sp>
      <p:sp>
        <p:nvSpPr>
          <p:cNvPr id="3" name="Title 1"/>
          <p:cNvSpPr txBox="1">
            <a:spLocks/>
          </p:cNvSpPr>
          <p:nvPr/>
        </p:nvSpPr>
        <p:spPr>
          <a:xfrm>
            <a:off x="457200" y="22368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a:solidFill>
                  <a:prstClr val="black"/>
                </a:solidFill>
              </a:rPr>
              <a:t>Resources</a:t>
            </a:r>
          </a:p>
        </p:txBody>
      </p:sp>
    </p:spTree>
    <p:extLst>
      <p:ext uri="{BB962C8B-B14F-4D97-AF65-F5344CB8AC3E}">
        <p14:creationId xmlns:p14="http://schemas.microsoft.com/office/powerpoint/2010/main" val="16964403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2368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a:solidFill>
                  <a:prstClr val="black"/>
                </a:solidFill>
              </a:rPr>
              <a:t>Resources</a:t>
            </a:r>
          </a:p>
        </p:txBody>
      </p:sp>
      <p:sp>
        <p:nvSpPr>
          <p:cNvPr id="5" name="Title 4"/>
          <p:cNvSpPr txBox="1">
            <a:spLocks/>
          </p:cNvSpPr>
          <p:nvPr/>
        </p:nvSpPr>
        <p:spPr>
          <a:xfrm>
            <a:off x="914400" y="1036638"/>
            <a:ext cx="7315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dirty="0"/>
              <a:t>OSHA HazCom Web Page</a:t>
            </a: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8200" y="2042789"/>
            <a:ext cx="7467600" cy="457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3761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2368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a:solidFill>
                  <a:prstClr val="black"/>
                </a:solidFill>
              </a:rPr>
              <a:t>Resources</a:t>
            </a:r>
          </a:p>
        </p:txBody>
      </p:sp>
      <p:pic>
        <p:nvPicPr>
          <p:cNvPr id="7"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71310" y="2576525"/>
            <a:ext cx="2920036" cy="384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5718077">
            <a:off x="740577" y="3871992"/>
            <a:ext cx="2094343" cy="246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rot="366030">
            <a:off x="3120478" y="2497351"/>
            <a:ext cx="2670164" cy="237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4"/>
          <p:cNvSpPr txBox="1">
            <a:spLocks/>
          </p:cNvSpPr>
          <p:nvPr/>
        </p:nvSpPr>
        <p:spPr>
          <a:xfrm>
            <a:off x="914400" y="1036638"/>
            <a:ext cx="7315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dirty="0"/>
              <a:t>OSHA Guidance and Outreach</a:t>
            </a:r>
          </a:p>
        </p:txBody>
      </p:sp>
    </p:spTree>
    <p:extLst>
      <p:ext uri="{BB962C8B-B14F-4D97-AF65-F5344CB8AC3E}">
        <p14:creationId xmlns:p14="http://schemas.microsoft.com/office/powerpoint/2010/main" val="26309231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3528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0" y="3352800"/>
            <a:ext cx="9144000" cy="1371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2" name="Title 1"/>
          <p:cNvSpPr>
            <a:spLocks noGrp="1"/>
          </p:cNvSpPr>
          <p:nvPr>
            <p:ph type="ctrTitle"/>
          </p:nvPr>
        </p:nvSpPr>
        <p:spPr>
          <a:xfrm>
            <a:off x="2667000" y="2155208"/>
            <a:ext cx="7772400" cy="1470025"/>
          </a:xfrm>
        </p:spPr>
        <p:txBody>
          <a:bodyPr>
            <a:normAutofit/>
          </a:bodyPr>
          <a:lstStyle/>
          <a:p>
            <a:pPr algn="l"/>
            <a:r>
              <a:rPr lang="en-US" sz="3800" b="1" dirty="0"/>
              <a:t>Globally Harmonized System</a:t>
            </a:r>
          </a:p>
        </p:txBody>
      </p:sp>
      <p:pic>
        <p:nvPicPr>
          <p:cNvPr id="18" name="Picture 17"/>
          <p:cNvPicPr>
            <a:picLocks noChangeAspect="1"/>
          </p:cNvPicPr>
          <p:nvPr/>
        </p:nvPicPr>
        <p:blipFill rotWithShape="1">
          <a:blip r:embed="rId3" cstate="email">
            <a:extLst>
              <a:ext uri="{28A0092B-C50C-407E-A947-70E740481C1C}">
                <a14:useLocalDpi xmlns:a14="http://schemas.microsoft.com/office/drawing/2010/main" val="0"/>
              </a:ext>
            </a:extLst>
          </a:blip>
          <a:srcRect l="14620" t="82679" r="15204" b="2143"/>
          <a:stretch/>
        </p:blipFill>
        <p:spPr>
          <a:xfrm>
            <a:off x="0" y="3276600"/>
            <a:ext cx="9144000" cy="173491"/>
          </a:xfrm>
          <a:prstGeom prst="rect">
            <a:avLst/>
          </a:prstGeom>
        </p:spPr>
      </p:pic>
      <p:grpSp>
        <p:nvGrpSpPr>
          <p:cNvPr id="8" name="Group 7"/>
          <p:cNvGrpSpPr/>
          <p:nvPr/>
        </p:nvGrpSpPr>
        <p:grpSpPr>
          <a:xfrm>
            <a:off x="609600" y="2593260"/>
            <a:ext cx="1596947" cy="1530990"/>
            <a:chOff x="475088" y="1818146"/>
            <a:chExt cx="2301700" cy="2270485"/>
          </a:xfrm>
        </p:grpSpPr>
        <p:sp>
          <p:nvSpPr>
            <p:cNvPr id="6" name="Rectangle 5"/>
            <p:cNvSpPr/>
            <p:nvPr/>
          </p:nvSpPr>
          <p:spPr>
            <a:xfrm rot="18900000">
              <a:off x="479511" y="1818146"/>
              <a:ext cx="2297277" cy="2270485"/>
            </a:xfrm>
            <a:prstGeom prst="rect">
              <a:avLst/>
            </a:prstGeom>
            <a:solidFill>
              <a:schemeClr val="bg1"/>
            </a:solidFill>
            <a:ln w="203200">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7" name="TextBox 6"/>
            <p:cNvSpPr txBox="1"/>
            <p:nvPr/>
          </p:nvSpPr>
          <p:spPr>
            <a:xfrm>
              <a:off x="475088" y="2366971"/>
              <a:ext cx="2286001" cy="1141094"/>
            </a:xfrm>
            <a:prstGeom prst="rect">
              <a:avLst/>
            </a:prstGeom>
            <a:noFill/>
          </p:spPr>
          <p:txBody>
            <a:bodyPr wrap="square" rtlCol="0">
              <a:spAutoFit/>
            </a:bodyPr>
            <a:lstStyle/>
            <a:p>
              <a:pPr algn="ctr" fontAlgn="auto">
                <a:spcBef>
                  <a:spcPts val="0"/>
                </a:spcBef>
                <a:spcAft>
                  <a:spcPts val="0"/>
                </a:spcAft>
              </a:pPr>
              <a:r>
                <a:rPr lang="en-US" sz="4400" b="1" dirty="0">
                  <a:solidFill>
                    <a:prstClr val="black"/>
                  </a:solidFill>
                  <a:latin typeface="Stencil" pitchFamily="82" charset="0"/>
                </a:rPr>
                <a:t>GHS</a:t>
              </a:r>
            </a:p>
          </p:txBody>
        </p:sp>
      </p:grpSp>
      <p:pic>
        <p:nvPicPr>
          <p:cNvPr id="12" name="Picture 11"/>
          <p:cNvPicPr>
            <a:picLocks noChangeAspect="1"/>
          </p:cNvPicPr>
          <p:nvPr/>
        </p:nvPicPr>
        <p:blipFill rotWithShape="1">
          <a:blip r:embed="rId3" cstate="email">
            <a:extLst>
              <a:ext uri="{28A0092B-C50C-407E-A947-70E740481C1C}">
                <a14:useLocalDpi xmlns:a14="http://schemas.microsoft.com/office/drawing/2010/main" val="0"/>
              </a:ext>
            </a:extLst>
          </a:blip>
          <a:srcRect l="14620" t="82679" r="15204" b="2143"/>
          <a:stretch/>
        </p:blipFill>
        <p:spPr>
          <a:xfrm>
            <a:off x="0" y="4662948"/>
            <a:ext cx="9144000" cy="173491"/>
          </a:xfrm>
          <a:prstGeom prst="rect">
            <a:avLst/>
          </a:prstGeom>
        </p:spPr>
      </p:pic>
      <p:pic>
        <p:nvPicPr>
          <p:cNvPr id="13" name="Picture 1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277100" y="5008095"/>
            <a:ext cx="1638300" cy="1638300"/>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538018" y="5052955"/>
            <a:ext cx="1624781" cy="1624781"/>
          </a:xfrm>
          <a:prstGeom prst="rect">
            <a:avLst/>
          </a:prstGeom>
        </p:spPr>
      </p:pic>
      <p:pic>
        <p:nvPicPr>
          <p:cNvPr id="15" name="Picture 1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759664" y="5023513"/>
            <a:ext cx="1683664" cy="1683664"/>
          </a:xfrm>
          <a:prstGeom prst="rect">
            <a:avLst/>
          </a:prstGeom>
        </p:spPr>
      </p:pic>
      <p:pic>
        <p:nvPicPr>
          <p:cNvPr id="16" name="Picture 1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993337" y="5033214"/>
            <a:ext cx="1664263" cy="1664263"/>
          </a:xfrm>
          <a:prstGeom prst="rect">
            <a:avLst/>
          </a:prstGeom>
        </p:spPr>
      </p:pic>
      <p:pic>
        <p:nvPicPr>
          <p:cNvPr id="17" name="Picture 16"/>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28600" y="5027145"/>
            <a:ext cx="1676400" cy="1676400"/>
          </a:xfrm>
          <a:prstGeom prst="rect">
            <a:avLst/>
          </a:prstGeom>
        </p:spPr>
      </p:pic>
    </p:spTree>
    <p:extLst>
      <p:ext uri="{BB962C8B-B14F-4D97-AF65-F5344CB8AC3E}">
        <p14:creationId xmlns:p14="http://schemas.microsoft.com/office/powerpoint/2010/main" val="1504590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505200"/>
            <a:ext cx="9144000" cy="33528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p:cNvSpPr>
            <a:spLocks noGrp="1"/>
          </p:cNvSpPr>
          <p:nvPr>
            <p:ph idx="1"/>
          </p:nvPr>
        </p:nvSpPr>
        <p:spPr>
          <a:xfrm>
            <a:off x="685800" y="3673366"/>
            <a:ext cx="8229600" cy="990600"/>
          </a:xfrm>
        </p:spPr>
        <p:txBody>
          <a:bodyPr>
            <a:normAutofit/>
          </a:bodyPr>
          <a:lstStyle/>
          <a:p>
            <a:pPr marL="0" indent="0" algn="r">
              <a:buNone/>
            </a:pPr>
            <a:r>
              <a:rPr lang="en-US" sz="5400" b="1" dirty="0">
                <a:latin typeface="Franklin Gothic Demi Cond" pitchFamily="34" charset="0"/>
                <a:ea typeface="+mj-ea"/>
                <a:cs typeface="+mj-cs"/>
              </a:rPr>
              <a:t>GHS PICTOGRAMS</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l="14620" t="82679" r="15204" b="2143"/>
          <a:stretch/>
        </p:blipFill>
        <p:spPr>
          <a:xfrm>
            <a:off x="0" y="3505200"/>
            <a:ext cx="9144000" cy="173491"/>
          </a:xfrm>
          <a:prstGeom prst="rect">
            <a:avLst/>
          </a:prstGeom>
        </p:spPr>
      </p:pic>
      <p:grpSp>
        <p:nvGrpSpPr>
          <p:cNvPr id="15" name="Group 14"/>
          <p:cNvGrpSpPr/>
          <p:nvPr/>
        </p:nvGrpSpPr>
        <p:grpSpPr>
          <a:xfrm>
            <a:off x="415586" y="1035268"/>
            <a:ext cx="8318512" cy="2469932"/>
            <a:chOff x="152400" y="1035268"/>
            <a:chExt cx="8318512" cy="2469932"/>
          </a:xfrm>
        </p:grpSpPr>
        <p:grpSp>
          <p:nvGrpSpPr>
            <p:cNvPr id="14" name="Group 13"/>
            <p:cNvGrpSpPr/>
            <p:nvPr/>
          </p:nvGrpSpPr>
          <p:grpSpPr>
            <a:xfrm>
              <a:off x="152400" y="1035268"/>
              <a:ext cx="7433438" cy="2469932"/>
              <a:chOff x="94596" y="1035268"/>
              <a:chExt cx="7433438" cy="2469932"/>
            </a:xfrm>
          </p:grpSpPr>
          <p:pic>
            <p:nvPicPr>
              <p:cNvPr id="13" name="Picture 1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134302" y="1085210"/>
                <a:ext cx="1508760" cy="1508760"/>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64327" y="1905000"/>
                <a:ext cx="1600200" cy="1600200"/>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4596" y="1051034"/>
                <a:ext cx="1600200" cy="1600200"/>
              </a:xfrm>
              <a:prstGeom prst="rect">
                <a:avLst/>
              </a:prstGeom>
            </p:spPr>
          </p:pic>
          <p:pic>
            <p:nvPicPr>
              <p:cNvPr id="6" name="Picture 5"/>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99710" y="1035268"/>
                <a:ext cx="2400300" cy="1600200"/>
              </a:xfrm>
              <a:prstGeom prst="rect">
                <a:avLst/>
              </a:prstGeom>
            </p:spPr>
          </p:pic>
          <p:pic>
            <p:nvPicPr>
              <p:cNvPr id="7" name="Picture 6"/>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22032" y="1950720"/>
                <a:ext cx="1508760" cy="1508760"/>
              </a:xfrm>
              <a:prstGeom prst="rect">
                <a:avLst/>
              </a:prstGeom>
            </p:spPr>
          </p:pic>
          <p:pic>
            <p:nvPicPr>
              <p:cNvPr id="8" name="Picture 7"/>
              <p:cNvPicPr>
                <a:picLocks noChangeAspect="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67200" y="1905000"/>
                <a:ext cx="1600200" cy="1600200"/>
              </a:xfrm>
              <a:prstGeom prst="rect">
                <a:avLst/>
              </a:prstGeom>
            </p:spPr>
          </p:pic>
          <p:pic>
            <p:nvPicPr>
              <p:cNvPr id="9" name="Picture 8"/>
              <p:cNvPicPr>
                <a:picLocks noChangeAspect="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97468" y="1035268"/>
                <a:ext cx="1600200" cy="1600200"/>
              </a:xfrm>
              <a:prstGeom prst="rect">
                <a:avLst/>
              </a:prstGeom>
            </p:spPr>
          </p:pic>
          <p:pic>
            <p:nvPicPr>
              <p:cNvPr id="11" name="Picture 10"/>
              <p:cNvPicPr>
                <a:picLocks noChangeAspect="1"/>
              </p:cNvPicPr>
              <p:nvPr/>
            </p:nvPicPr>
            <p:blipFill>
              <a:blip r:embed="rId11" cstate="email">
                <a:clrChange>
                  <a:clrFrom>
                    <a:srgbClr val="FCFFFF"/>
                  </a:clrFrom>
                  <a:clrTo>
                    <a:srgbClr val="FCFFFF">
                      <a:alpha val="0"/>
                    </a:srgbClr>
                  </a:clrTo>
                </a:clrChange>
                <a:extLst>
                  <a:ext uri="{28A0092B-C50C-407E-A947-70E740481C1C}">
                    <a14:useLocalDpi xmlns:a14="http://schemas.microsoft.com/office/drawing/2010/main" val="0"/>
                  </a:ext>
                </a:extLst>
              </a:blip>
              <a:stretch>
                <a:fillRect/>
              </a:stretch>
            </p:blipFill>
            <p:spPr>
              <a:xfrm>
                <a:off x="5927834" y="1905000"/>
                <a:ext cx="1600200" cy="1600200"/>
              </a:xfrm>
              <a:prstGeom prst="rect">
                <a:avLst/>
              </a:prstGeom>
            </p:spPr>
          </p:pic>
        </p:grpSp>
        <p:pic>
          <p:nvPicPr>
            <p:cNvPr id="12" name="Picture 11"/>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6870712" y="1066800"/>
              <a:ext cx="1600200" cy="1600200"/>
            </a:xfrm>
            <a:prstGeom prst="rect">
              <a:avLst/>
            </a:prstGeom>
          </p:spPr>
        </p:pic>
      </p:grpSp>
    </p:spTree>
    <p:extLst>
      <p:ext uri="{BB962C8B-B14F-4D97-AF65-F5344CB8AC3E}">
        <p14:creationId xmlns:p14="http://schemas.microsoft.com/office/powerpoint/2010/main" val="3522438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05400" y="1905000"/>
            <a:ext cx="3429000" cy="4525963"/>
          </a:xfrm>
        </p:spPr>
        <p:txBody>
          <a:bodyPr>
            <a:normAutofit/>
          </a:bodyPr>
          <a:lstStyle/>
          <a:p>
            <a:r>
              <a:rPr lang="en-US" sz="3600" dirty="0"/>
              <a:t>Oxidizers</a:t>
            </a:r>
          </a:p>
          <a:p>
            <a:r>
              <a:rPr lang="en-US" sz="3600" dirty="0"/>
              <a:t>Increased fire &amp; explosion risk</a:t>
            </a:r>
          </a:p>
        </p:txBody>
      </p:sp>
      <p:sp>
        <p:nvSpPr>
          <p:cNvPr id="3" name="Title 1"/>
          <p:cNvSpPr txBox="1">
            <a:spLocks/>
          </p:cNvSpPr>
          <p:nvPr/>
        </p:nvSpPr>
        <p:spPr>
          <a:xfrm>
            <a:off x="457200" y="22368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a:solidFill>
                  <a:prstClr val="black"/>
                </a:solidFill>
              </a:rPr>
              <a:t>Flame Over Circle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50" y="1676400"/>
            <a:ext cx="4248150" cy="4248150"/>
          </a:xfrm>
          <a:prstGeom prst="rect">
            <a:avLst/>
          </a:prstGeom>
        </p:spPr>
      </p:pic>
    </p:spTree>
    <p:extLst>
      <p:ext uri="{BB962C8B-B14F-4D97-AF65-F5344CB8AC3E}">
        <p14:creationId xmlns:p14="http://schemas.microsoft.com/office/powerpoint/2010/main" val="1049950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57800" y="1570037"/>
            <a:ext cx="3429000" cy="4525963"/>
          </a:xfrm>
        </p:spPr>
        <p:txBody>
          <a:bodyPr>
            <a:normAutofit/>
          </a:bodyPr>
          <a:lstStyle/>
          <a:p>
            <a:pPr marL="0" indent="0">
              <a:buNone/>
            </a:pPr>
            <a:r>
              <a:rPr lang="en-US" sz="3600" dirty="0"/>
              <a:t>Gases Under Pressure can explode, rocket and damage health if they are heated, ruptured or leaking</a:t>
            </a:r>
          </a:p>
        </p:txBody>
      </p:sp>
      <p:sp>
        <p:nvSpPr>
          <p:cNvPr id="3" name="Title 1"/>
          <p:cNvSpPr txBox="1">
            <a:spLocks/>
          </p:cNvSpPr>
          <p:nvPr/>
        </p:nvSpPr>
        <p:spPr>
          <a:xfrm>
            <a:off x="457200" y="22368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a:solidFill>
                  <a:prstClr val="black"/>
                </a:solidFill>
              </a:rPr>
              <a:t>Gas Cylinder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884" y="1769808"/>
            <a:ext cx="4251960" cy="4251960"/>
          </a:xfrm>
          <a:prstGeom prst="rect">
            <a:avLst/>
          </a:prstGeom>
        </p:spPr>
      </p:pic>
    </p:spTree>
    <p:extLst>
      <p:ext uri="{BB962C8B-B14F-4D97-AF65-F5344CB8AC3E}">
        <p14:creationId xmlns:p14="http://schemas.microsoft.com/office/powerpoint/2010/main" val="2604227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57800" y="2027237"/>
            <a:ext cx="3429000" cy="4525963"/>
          </a:xfrm>
        </p:spPr>
        <p:txBody>
          <a:bodyPr>
            <a:normAutofit/>
          </a:bodyPr>
          <a:lstStyle/>
          <a:p>
            <a:r>
              <a:rPr lang="en-US" sz="3600" dirty="0"/>
              <a:t>Explosives</a:t>
            </a:r>
          </a:p>
          <a:p>
            <a:r>
              <a:rPr lang="en-US" sz="3600" dirty="0"/>
              <a:t>Self Reactives</a:t>
            </a:r>
          </a:p>
          <a:p>
            <a:r>
              <a:rPr lang="en-US" sz="3600" dirty="0"/>
              <a:t>Organic Peroxides</a:t>
            </a:r>
          </a:p>
          <a:p>
            <a:pPr marL="0" indent="0">
              <a:buNone/>
            </a:pPr>
            <a:r>
              <a:rPr lang="en-US" sz="3600" dirty="0"/>
              <a:t> </a:t>
            </a:r>
          </a:p>
        </p:txBody>
      </p:sp>
      <p:sp>
        <p:nvSpPr>
          <p:cNvPr id="3" name="Title 1"/>
          <p:cNvSpPr txBox="1">
            <a:spLocks/>
          </p:cNvSpPr>
          <p:nvPr/>
        </p:nvSpPr>
        <p:spPr>
          <a:xfrm>
            <a:off x="457200" y="22368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a:solidFill>
                  <a:prstClr val="black"/>
                </a:solidFill>
              </a:rPr>
              <a:t>Exploding Bomb</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6457" r="16483"/>
          <a:stretch/>
        </p:blipFill>
        <p:spPr>
          <a:xfrm>
            <a:off x="602228" y="1752600"/>
            <a:ext cx="4277032" cy="4251960"/>
          </a:xfrm>
          <a:prstGeom prst="rect">
            <a:avLst/>
          </a:prstGeom>
        </p:spPr>
      </p:pic>
    </p:spTree>
    <p:extLst>
      <p:ext uri="{BB962C8B-B14F-4D97-AF65-F5344CB8AC3E}">
        <p14:creationId xmlns:p14="http://schemas.microsoft.com/office/powerpoint/2010/main" val="1409603109"/>
      </p:ext>
    </p:extLst>
  </p:cSld>
  <p:clrMapOvr>
    <a:masterClrMapping/>
  </p:clrMapOvr>
</p:sld>
</file>

<file path=ppt/theme/theme1.xml><?xml version="1.0" encoding="utf-8"?>
<a:theme xmlns:a="http://schemas.openxmlformats.org/drawingml/2006/main" name="Theme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7843</TotalTime>
  <Words>2604</Words>
  <Application>Microsoft Office PowerPoint</Application>
  <PresentationFormat>On-screen Show (4:3)</PresentationFormat>
  <Paragraphs>369</Paragraphs>
  <Slides>56</Slides>
  <Notes>56</Notes>
  <HiddenSlides>0</HiddenSlides>
  <MMClips>0</MMClips>
  <ScaleCrop>false</ScaleCrop>
  <HeadingPairs>
    <vt:vector size="6" baseType="variant">
      <vt:variant>
        <vt:lpstr>Fonts Used</vt:lpstr>
      </vt:variant>
      <vt:variant>
        <vt:i4>5</vt:i4>
      </vt:variant>
      <vt:variant>
        <vt:lpstr>Theme</vt:lpstr>
      </vt:variant>
      <vt:variant>
        <vt:i4>11</vt:i4>
      </vt:variant>
      <vt:variant>
        <vt:lpstr>Slide Titles</vt:lpstr>
      </vt:variant>
      <vt:variant>
        <vt:i4>56</vt:i4>
      </vt:variant>
    </vt:vector>
  </HeadingPairs>
  <TitlesOfParts>
    <vt:vector size="72" baseType="lpstr">
      <vt:lpstr>Arial</vt:lpstr>
      <vt:lpstr>Calibri</vt:lpstr>
      <vt:lpstr>Franklin Gothic Demi Cond</vt:lpstr>
      <vt:lpstr>Stencil</vt:lpstr>
      <vt:lpstr>Times New Roman</vt:lpstr>
      <vt:lpstr>Theme1</vt:lpstr>
      <vt:lpstr>1_Default Design</vt:lpstr>
      <vt:lpstr>2_Default Design</vt:lpstr>
      <vt:lpstr>Office Theme</vt:lpstr>
      <vt:lpstr>1_Office Theme</vt:lpstr>
      <vt:lpstr>2_Office Theme</vt:lpstr>
      <vt:lpstr>4_Office Theme</vt:lpstr>
      <vt:lpstr>5_Office Theme</vt:lpstr>
      <vt:lpstr>7_Office Theme</vt:lpstr>
      <vt:lpstr>8_Office Theme</vt:lpstr>
      <vt:lpstr>9_Office Theme</vt:lpstr>
      <vt:lpstr>Globally Harmonized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Globally Harmonized System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HazCom 2012</dc:title>
  <dc:creator>Katie Nance</dc:creator>
  <cp:lastModifiedBy>Drew Timon</cp:lastModifiedBy>
  <cp:revision>324</cp:revision>
  <cp:lastPrinted>2013-10-23T22:43:38Z</cp:lastPrinted>
  <dcterms:created xsi:type="dcterms:W3CDTF">2013-04-09T13:46:07Z</dcterms:created>
  <dcterms:modified xsi:type="dcterms:W3CDTF">2023-07-13T20:38:41Z</dcterms:modified>
</cp:coreProperties>
</file>